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00" r:id="rId3"/>
    <p:sldMasterId id="2147483714" r:id="rId4"/>
  </p:sldMasterIdLst>
  <p:notesMasterIdLst>
    <p:notesMasterId r:id="rId33"/>
  </p:notesMasterIdLst>
  <p:sldIdLst>
    <p:sldId id="256" r:id="rId5"/>
    <p:sldId id="258" r:id="rId6"/>
    <p:sldId id="281" r:id="rId7"/>
    <p:sldId id="287" r:id="rId8"/>
    <p:sldId id="264" r:id="rId9"/>
    <p:sldId id="265" r:id="rId10"/>
    <p:sldId id="267" r:id="rId11"/>
    <p:sldId id="268" r:id="rId12"/>
    <p:sldId id="269" r:id="rId13"/>
    <p:sldId id="273" r:id="rId14"/>
    <p:sldId id="299" r:id="rId15"/>
    <p:sldId id="288" r:id="rId16"/>
    <p:sldId id="289" r:id="rId17"/>
    <p:sldId id="297" r:id="rId18"/>
    <p:sldId id="294" r:id="rId19"/>
    <p:sldId id="290" r:id="rId20"/>
    <p:sldId id="295" r:id="rId21"/>
    <p:sldId id="296" r:id="rId22"/>
    <p:sldId id="272" r:id="rId23"/>
    <p:sldId id="298" r:id="rId24"/>
    <p:sldId id="301" r:id="rId25"/>
    <p:sldId id="278" r:id="rId26"/>
    <p:sldId id="274" r:id="rId27"/>
    <p:sldId id="302" r:id="rId28"/>
    <p:sldId id="300" r:id="rId29"/>
    <p:sldId id="303" r:id="rId30"/>
    <p:sldId id="292" r:id="rId31"/>
    <p:sldId id="25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163"/>
    <a:srgbClr val="80AFFF"/>
    <a:srgbClr val="50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3" autoAdjust="0"/>
    <p:restoredTop sz="94673" autoAdjust="0"/>
  </p:normalViewPr>
  <p:slideViewPr>
    <p:cSldViewPr>
      <p:cViewPr varScale="1">
        <p:scale>
          <a:sx n="97" d="100"/>
          <a:sy n="97" d="100"/>
        </p:scale>
        <p:origin x="956" y="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766659-5D04-4D7D-A948-106E1666ADED}" type="datetimeFigureOut">
              <a:rPr lang="en-US" smtClean="0"/>
              <a:t>2/11/2019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1AD8FC-154F-4046-A6D0-D2FE55017977}" type="slidenum">
              <a:rPr lang="en-US" smtClean="0"/>
              <a:t>‹#›</a:t>
            </a:fld>
            <a:endParaRPr lang="en-US"/>
          </a:p>
        </p:txBody>
      </p:sp>
    </p:spTree>
    <p:extLst>
      <p:ext uri="{BB962C8B-B14F-4D97-AF65-F5344CB8AC3E}">
        <p14:creationId xmlns:p14="http://schemas.microsoft.com/office/powerpoint/2010/main" val="972251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normAutofit/>
          </a:bodyPr>
          <a:lstStyle>
            <a:lvl1pPr>
              <a:defRPr sz="5330">
                <a:latin typeface="Century Gothic" panose="020B0502020202020204"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4400">
                <a:solidFill>
                  <a:srgbClr val="5EACFF"/>
                </a:solidFill>
                <a:latin typeface="Century Gothic" panose="020B0502020202020204" pitchFamily="34" charset="0"/>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5" name="Footer Placeholder 4"/>
          <p:cNvSpPr>
            <a:spLocks noGrp="1"/>
          </p:cNvSpPr>
          <p:nvPr>
            <p:ph type="ftr" sz="quarter" idx="11"/>
          </p:nvPr>
        </p:nvSpPr>
        <p:spPr>
          <a:xfrm>
            <a:off x="0" y="6416676"/>
            <a:ext cx="8991600" cy="365125"/>
          </a:xfrm>
        </p:spPr>
        <p:txBody>
          <a:bodyPr/>
          <a:lstStyle/>
          <a:p>
            <a:endParaRPr lang="en-US"/>
          </a:p>
        </p:txBody>
      </p:sp>
    </p:spTree>
    <p:extLst>
      <p:ext uri="{BB962C8B-B14F-4D97-AF65-F5344CB8AC3E}">
        <p14:creationId xmlns:p14="http://schemas.microsoft.com/office/powerpoint/2010/main" val="3039111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60918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579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1421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2"/>
            <a:ext cx="7772400" cy="1470025"/>
          </a:xfrm>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400" b="1">
                <a:solidFill>
                  <a:schemeClr val="tx1"/>
                </a:solidFill>
                <a:effectLst>
                  <a:outerShdw blurRad="38100" dist="38100" dir="2700000" algn="tl">
                    <a:srgbClr val="000000">
                      <a:alpha val="43137"/>
                    </a:srgbClr>
                  </a:outerShdw>
                </a:effectLst>
              </a:defRPr>
            </a:lvl1p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1" y="6356352"/>
            <a:ext cx="2133600" cy="365125"/>
          </a:xfrm>
          <a:prstGeom prst="rect">
            <a:avLst/>
          </a:prstGeom>
        </p:spPr>
        <p:txBody>
          <a:bodyPr/>
          <a:lstStyle/>
          <a:p>
            <a:fld id="{BBBED2D0-316B-4FE8-AC0D-11483E436698}" type="slidenum">
              <a:rPr lang="en-US" smtClean="0"/>
              <a:t>‹#›</a:t>
            </a:fld>
            <a:endParaRPr lang="en-US"/>
          </a:p>
        </p:txBody>
      </p:sp>
    </p:spTree>
    <p:extLst>
      <p:ext uri="{BB962C8B-B14F-4D97-AF65-F5344CB8AC3E}">
        <p14:creationId xmlns:p14="http://schemas.microsoft.com/office/powerpoint/2010/main" val="99140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9" name="Rectangle 8"/>
          <p:cNvSpPr/>
          <p:nvPr/>
        </p:nvSpPr>
        <p:spPr>
          <a:xfrm>
            <a:off x="0" y="0"/>
            <a:ext cx="91440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
          <p:cNvSpPr>
            <a:spLocks noGrp="1"/>
          </p:cNvSpPr>
          <p:nvPr>
            <p:ph type="title"/>
          </p:nvPr>
        </p:nvSpPr>
        <p:spPr>
          <a:xfrm>
            <a:off x="0" y="533400"/>
            <a:ext cx="9144000" cy="2971800"/>
          </a:xfrm>
        </p:spPr>
        <p:txBody>
          <a:bodyPr>
            <a:noAutofit/>
          </a:bodyPr>
          <a:lstStyle>
            <a:lvl1pPr algn="l">
              <a:lnSpc>
                <a:spcPts val="8000"/>
              </a:lnSpc>
              <a:defRPr sz="8200" b="1" cap="all" baseline="0">
                <a:solidFill>
                  <a:schemeClr val="bg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9205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200400"/>
            <a:ext cx="7772400" cy="1470025"/>
          </a:xfrm>
        </p:spPr>
        <p:txBody>
          <a:bodyPr>
            <a:normAutofit/>
          </a:bodyPr>
          <a:lstStyle>
            <a:lvl1pPr>
              <a:defRPr sz="3200">
                <a:effectLst>
                  <a:outerShdw blurRad="38100" dist="38100" dir="2700000" algn="tl">
                    <a:srgbClr val="000000">
                      <a:alpha val="43137"/>
                    </a:srgbClr>
                  </a:outerShdw>
                </a:effectLst>
                <a:latin typeface="+mn-lt"/>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sz="1400" b="1">
                <a:solidFill>
                  <a:schemeClr val="tx1"/>
                </a:solidFill>
                <a:effectLst>
                  <a:outerShdw blurRad="38100" dist="38100" dir="2700000" algn="tl">
                    <a:srgbClr val="000000">
                      <a:alpha val="43137"/>
                    </a:srgbClr>
                  </a:outerShdw>
                </a:effectLst>
              </a:defRPr>
            </a:lvl1p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BBED2D0-316B-4FE8-AC0D-11483E436698}" type="slidenum">
              <a:rPr lang="en-US" smtClean="0"/>
              <a:t>‹#›</a:t>
            </a:fld>
            <a:endParaRPr lang="en-US"/>
          </a:p>
        </p:txBody>
      </p:sp>
    </p:spTree>
    <p:extLst>
      <p:ext uri="{BB962C8B-B14F-4D97-AF65-F5344CB8AC3E}">
        <p14:creationId xmlns:p14="http://schemas.microsoft.com/office/powerpoint/2010/main" val="9914029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userDrawn="1"/>
        </p:nvSpPr>
        <p:spPr>
          <a:xfrm>
            <a:off x="0" y="0"/>
            <a:ext cx="9144000" cy="3581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itle 1"/>
          <p:cNvSpPr>
            <a:spLocks noGrp="1"/>
          </p:cNvSpPr>
          <p:nvPr>
            <p:ph type="title"/>
          </p:nvPr>
        </p:nvSpPr>
        <p:spPr>
          <a:xfrm>
            <a:off x="0" y="533400"/>
            <a:ext cx="9144000" cy="2971800"/>
          </a:xfrm>
        </p:spPr>
        <p:txBody>
          <a:bodyPr>
            <a:noAutofit/>
          </a:bodyPr>
          <a:lstStyle>
            <a:lvl1pPr algn="l">
              <a:lnSpc>
                <a:spcPts val="8000"/>
              </a:lnSpc>
              <a:defRPr sz="8200" b="1" cap="all" baseline="0">
                <a:solidFill>
                  <a:schemeClr val="bg1">
                    <a:lumMod val="75000"/>
                  </a:schemeClr>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2892051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313" y="2130451"/>
            <a:ext cx="7771385" cy="1470025"/>
          </a:xfrm>
        </p:spPr>
        <p:txBody>
          <a:bodyPr/>
          <a:lstStyle>
            <a:lvl1pPr>
              <a:defRPr>
                <a:solidFill>
                  <a:srgbClr val="14316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429" y="3886200"/>
            <a:ext cx="6401157" cy="1752600"/>
          </a:xfrm>
        </p:spPr>
        <p:txBody>
          <a:bodyPr/>
          <a:lstStyle>
            <a:lvl1pPr marL="0" indent="0" algn="ctr">
              <a:buNone/>
              <a:defRPr>
                <a:solidFill>
                  <a:srgbClr val="5EACFF"/>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dirty="0"/>
          </a:p>
        </p:txBody>
      </p:sp>
      <p:sp>
        <p:nvSpPr>
          <p:cNvPr id="7" name="Footer Placeholder 4"/>
          <p:cNvSpPr txBox="1">
            <a:spLocks/>
          </p:cNvSpPr>
          <p:nvPr userDrawn="1"/>
        </p:nvSpPr>
        <p:spPr>
          <a:xfrm>
            <a:off x="398963" y="6477024"/>
            <a:ext cx="8548720" cy="365125"/>
          </a:xfrm>
          <a:prstGeom prst="rect">
            <a:avLst/>
          </a:prstGeom>
        </p:spPr>
        <p:txBody>
          <a:bodyPr vert="horz" lIns="121899" tIns="60949" rIns="121899" bIns="60949" rtlCol="0" anchor="ctr"/>
          <a:lstStyle>
            <a:defPPr>
              <a:defRPr lang="en-US"/>
            </a:defPPr>
            <a:lvl1pPr marL="0" algn="l" defTabSz="913058" rtl="0" eaLnBrk="1" latinLnBrk="0" hangingPunct="1">
              <a:defRPr sz="1050" kern="1200">
                <a:solidFill>
                  <a:schemeClr val="tx1">
                    <a:tint val="75000"/>
                  </a:schemeClr>
                </a:solidFill>
                <a:latin typeface="+mn-lt"/>
                <a:ea typeface="+mn-ea"/>
                <a:cs typeface="+mn-cs"/>
              </a:defRPr>
            </a:lvl1pPr>
            <a:lvl2pPr marL="456530" algn="l" defTabSz="913058" rtl="0" eaLnBrk="1" latinLnBrk="0" hangingPunct="1">
              <a:defRPr sz="1900" kern="1200">
                <a:solidFill>
                  <a:schemeClr val="tx1"/>
                </a:solidFill>
                <a:latin typeface="+mn-lt"/>
                <a:ea typeface="+mn-ea"/>
                <a:cs typeface="+mn-cs"/>
              </a:defRPr>
            </a:lvl2pPr>
            <a:lvl3pPr marL="913058" algn="l" defTabSz="913058" rtl="0" eaLnBrk="1" latinLnBrk="0" hangingPunct="1">
              <a:defRPr sz="1900" kern="1200">
                <a:solidFill>
                  <a:schemeClr val="tx1"/>
                </a:solidFill>
                <a:latin typeface="+mn-lt"/>
                <a:ea typeface="+mn-ea"/>
                <a:cs typeface="+mn-cs"/>
              </a:defRPr>
            </a:lvl3pPr>
            <a:lvl4pPr marL="1369588" algn="l" defTabSz="913058" rtl="0" eaLnBrk="1" latinLnBrk="0" hangingPunct="1">
              <a:defRPr sz="1900" kern="1200">
                <a:solidFill>
                  <a:schemeClr val="tx1"/>
                </a:solidFill>
                <a:latin typeface="+mn-lt"/>
                <a:ea typeface="+mn-ea"/>
                <a:cs typeface="+mn-cs"/>
              </a:defRPr>
            </a:lvl4pPr>
            <a:lvl5pPr marL="1826118" algn="l" defTabSz="913058" rtl="0" eaLnBrk="1" latinLnBrk="0" hangingPunct="1">
              <a:defRPr sz="1900" kern="1200">
                <a:solidFill>
                  <a:schemeClr val="tx1"/>
                </a:solidFill>
                <a:latin typeface="+mn-lt"/>
                <a:ea typeface="+mn-ea"/>
                <a:cs typeface="+mn-cs"/>
              </a:defRPr>
            </a:lvl5pPr>
            <a:lvl6pPr marL="2282647" algn="l" defTabSz="913058" rtl="0" eaLnBrk="1" latinLnBrk="0" hangingPunct="1">
              <a:defRPr sz="1900" kern="1200">
                <a:solidFill>
                  <a:schemeClr val="tx1"/>
                </a:solidFill>
                <a:latin typeface="+mn-lt"/>
                <a:ea typeface="+mn-ea"/>
                <a:cs typeface="+mn-cs"/>
              </a:defRPr>
            </a:lvl6pPr>
            <a:lvl7pPr marL="2739176" algn="l" defTabSz="913058" rtl="0" eaLnBrk="1" latinLnBrk="0" hangingPunct="1">
              <a:defRPr sz="1900" kern="1200">
                <a:solidFill>
                  <a:schemeClr val="tx1"/>
                </a:solidFill>
                <a:latin typeface="+mn-lt"/>
                <a:ea typeface="+mn-ea"/>
                <a:cs typeface="+mn-cs"/>
              </a:defRPr>
            </a:lvl7pPr>
            <a:lvl8pPr marL="3195705" algn="l" defTabSz="913058" rtl="0" eaLnBrk="1" latinLnBrk="0" hangingPunct="1">
              <a:defRPr sz="1900" kern="1200">
                <a:solidFill>
                  <a:schemeClr val="tx1"/>
                </a:solidFill>
                <a:latin typeface="+mn-lt"/>
                <a:ea typeface="+mn-ea"/>
                <a:cs typeface="+mn-cs"/>
              </a:defRPr>
            </a:lvl8pPr>
            <a:lvl9pPr marL="3652235" algn="l" defTabSz="913058" rtl="0" eaLnBrk="1" latinLnBrk="0" hangingPunct="1">
              <a:defRPr sz="1900" kern="1200">
                <a:solidFill>
                  <a:schemeClr val="tx1"/>
                </a:solidFill>
                <a:latin typeface="+mn-lt"/>
                <a:ea typeface="+mn-ea"/>
                <a:cs typeface="+mn-cs"/>
              </a:defRPr>
            </a:lvl9pPr>
          </a:lstStyle>
          <a:p>
            <a:pPr algn="ctr"/>
            <a:r>
              <a:rPr lang="en-US" dirty="0" smtClean="0">
                <a:solidFill>
                  <a:srgbClr val="6A6467"/>
                </a:solidFill>
                <a:latin typeface="Calibri" panose="020F0502020204030204" pitchFamily="34" charset="0"/>
              </a:rPr>
              <a:t>This document contains confidential information conveyed by fintech.net.  Any dissemination, distribution, copying, or misrepresentation of the contents of this document is strictly prohibited.</a:t>
            </a:r>
          </a:p>
          <a:p>
            <a:endParaRPr lang="en-US" dirty="0"/>
          </a:p>
        </p:txBody>
      </p:sp>
    </p:spTree>
    <p:extLst>
      <p:ext uri="{BB962C8B-B14F-4D97-AF65-F5344CB8AC3E}">
        <p14:creationId xmlns:p14="http://schemas.microsoft.com/office/powerpoint/2010/main" val="306951498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1887" y="274637"/>
            <a:ext cx="8229719"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761887" y="1600205"/>
            <a:ext cx="8229719"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513292" y="6400807"/>
            <a:ext cx="8156681" cy="365125"/>
          </a:xfrm>
          <a:prstGeom prst="rect">
            <a:avLst/>
          </a:prstGeom>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97750912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9" y="4406924"/>
            <a:ext cx="7772579" cy="1362075"/>
          </a:xfrm>
        </p:spPr>
        <p:txBody>
          <a:bodyPr anchor="t"/>
          <a:lstStyle>
            <a:lvl1pPr algn="l">
              <a:defRPr sz="53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119" y="2906713"/>
            <a:ext cx="7772579" cy="1500187"/>
          </a:xfrm>
        </p:spPr>
        <p:txBody>
          <a:bodyPr anchor="b"/>
          <a:lstStyle>
            <a:lvl1pPr marL="0" indent="0">
              <a:buNone/>
              <a:defRPr sz="2700">
                <a:solidFill>
                  <a:srgbClr val="5EACFF"/>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a:xfrm>
            <a:off x="790749" y="6324625"/>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3717943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47" y="1600205"/>
            <a:ext cx="4056971"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706" y="1600205"/>
            <a:ext cx="4058165"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147" y="6356375"/>
            <a:ext cx="2134117" cy="365125"/>
          </a:xfrm>
          <a:prstGeom prst="rect">
            <a:avLst/>
          </a:prstGeom>
        </p:spPr>
        <p:txBody>
          <a:bodyPr lIns="121899" tIns="60949" rIns="121899" bIns="60949"/>
          <a:lstStyle/>
          <a:p>
            <a:endParaRPr lang="en-US" dirty="0"/>
          </a:p>
        </p:txBody>
      </p:sp>
      <p:sp>
        <p:nvSpPr>
          <p:cNvPr id="6" name="Footer Placeholder 5"/>
          <p:cNvSpPr>
            <a:spLocks noGrp="1"/>
          </p:cNvSpPr>
          <p:nvPr>
            <p:ph type="ftr" sz="quarter" idx="11"/>
          </p:nvPr>
        </p:nvSpPr>
        <p:spPr>
          <a:xfrm>
            <a:off x="790749" y="6324625"/>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
        <p:nvSpPr>
          <p:cNvPr id="7" name="Slide Number Placeholder 6"/>
          <p:cNvSpPr>
            <a:spLocks noGrp="1"/>
          </p:cNvSpPr>
          <p:nvPr>
            <p:ph type="sldNum" sz="quarter" idx="12"/>
          </p:nvPr>
        </p:nvSpPr>
        <p:spPr>
          <a:xfrm>
            <a:off x="6552749" y="6356375"/>
            <a:ext cx="2134117" cy="365125"/>
          </a:xfrm>
          <a:prstGeom prst="rect">
            <a:avLst/>
          </a:prstGeom>
        </p:spPr>
        <p:txBody>
          <a:bodyPr lIns="121899" tIns="60949" rIns="121899" bIns="60949"/>
          <a:lstStyle/>
          <a:p>
            <a:fld id="{BBC008C9-65AD-45D7-9537-ED684C0C4112}" type="slidenum">
              <a:rPr lang="en-US" smtClean="0"/>
              <a:t>‹#›</a:t>
            </a:fld>
            <a:endParaRPr lang="en-US" dirty="0"/>
          </a:p>
        </p:txBody>
      </p:sp>
    </p:spTree>
    <p:extLst>
      <p:ext uri="{BB962C8B-B14F-4D97-AF65-F5344CB8AC3E}">
        <p14:creationId xmlns:p14="http://schemas.microsoft.com/office/powerpoint/2010/main" val="2072039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34876" y="6400801"/>
            <a:ext cx="8991600" cy="365125"/>
          </a:xfrm>
        </p:spPr>
        <p:txBody>
          <a:bodyPr/>
          <a:lstStyle/>
          <a:p>
            <a:endParaRPr lang="en-US"/>
          </a:p>
        </p:txBody>
      </p:sp>
    </p:spTree>
    <p:extLst>
      <p:ext uri="{BB962C8B-B14F-4D97-AF65-F5344CB8AC3E}">
        <p14:creationId xmlns:p14="http://schemas.microsoft.com/office/powerpoint/2010/main" val="37186541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43163"/>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44" y="1535117"/>
            <a:ext cx="4040261" cy="639763"/>
          </a:xfrm>
        </p:spPr>
        <p:txBody>
          <a:bodyPr anchor="b"/>
          <a:lstStyle>
            <a:lvl1pPr marL="0" indent="0">
              <a:buNone/>
              <a:defRPr sz="3200" b="0"/>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144" y="2174875"/>
            <a:ext cx="4040261" cy="3951288"/>
          </a:xfrm>
        </p:spPr>
        <p:txBody>
          <a:bodyPr/>
          <a:lstStyle>
            <a:lvl1pPr>
              <a:defRPr sz="3200">
                <a:solidFill>
                  <a:srgbClr val="143163"/>
                </a:solidFill>
              </a:defRPr>
            </a:lvl1pPr>
            <a:lvl2pPr>
              <a:defRPr sz="2700">
                <a:latin typeface="Calibri" panose="020F0502020204030204" pitchFamily="34" charset="0"/>
              </a:defRPr>
            </a:lvl2pPr>
            <a:lvl3pPr>
              <a:defRPr sz="2400">
                <a:latin typeface="Calibri" panose="020F0502020204030204" pitchFamily="34" charset="0"/>
              </a:defRPr>
            </a:lvl3pPr>
            <a:lvl4pPr>
              <a:defRPr sz="2100">
                <a:latin typeface="Calibri" panose="020F0502020204030204" pitchFamily="34" charset="0"/>
              </a:defRPr>
            </a:lvl4pPr>
            <a:lvl5pPr>
              <a:defRPr sz="2100">
                <a:latin typeface="Calibri" panose="020F0502020204030204" pitchFamily="34" charset="0"/>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407" y="1535117"/>
            <a:ext cx="4041454" cy="639763"/>
          </a:xfrm>
        </p:spPr>
        <p:txBody>
          <a:bodyPr anchor="b"/>
          <a:lstStyle>
            <a:lvl1pPr marL="0" indent="0">
              <a:buNone/>
              <a:defRPr sz="3200" b="0"/>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407" y="2174875"/>
            <a:ext cx="4041454" cy="3951288"/>
          </a:xfrm>
        </p:spPr>
        <p:txBody>
          <a:bodyPr/>
          <a:lstStyle>
            <a:lvl1pPr>
              <a:defRPr sz="3200">
                <a:solidFill>
                  <a:srgbClr val="143163"/>
                </a:solidFill>
              </a:defRPr>
            </a:lvl1pPr>
            <a:lvl2pPr>
              <a:defRPr sz="2700">
                <a:latin typeface="Calibri" panose="020F0502020204030204" pitchFamily="34" charset="0"/>
              </a:defRPr>
            </a:lvl2pPr>
            <a:lvl3pPr>
              <a:defRPr sz="2400">
                <a:latin typeface="Calibri" panose="020F0502020204030204" pitchFamily="34" charset="0"/>
              </a:defRPr>
            </a:lvl3pPr>
            <a:lvl4pPr>
              <a:defRPr sz="2100">
                <a:latin typeface="Calibri" panose="020F0502020204030204" pitchFamily="34" charset="0"/>
              </a:defRPr>
            </a:lvl4pPr>
            <a:lvl5pPr>
              <a:defRPr sz="2100">
                <a:latin typeface="Calibri" panose="020F0502020204030204" pitchFamily="34" charset="0"/>
              </a:defRPr>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6128" y="6400807"/>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
        <p:nvSpPr>
          <p:cNvPr id="9" name="Slide Number Placeholder 8"/>
          <p:cNvSpPr>
            <a:spLocks noGrp="1"/>
          </p:cNvSpPr>
          <p:nvPr>
            <p:ph type="sldNum" sz="quarter" idx="12"/>
          </p:nvPr>
        </p:nvSpPr>
        <p:spPr>
          <a:xfrm>
            <a:off x="6552749" y="6356375"/>
            <a:ext cx="2134117" cy="365125"/>
          </a:xfrm>
          <a:prstGeom prst="rect">
            <a:avLst/>
          </a:prstGeom>
        </p:spPr>
        <p:txBody>
          <a:bodyPr lIns="121899" tIns="60949" rIns="121899" bIns="60949"/>
          <a:lstStyle/>
          <a:p>
            <a:fld id="{BBC008C9-65AD-45D7-9537-ED684C0C4112}" type="slidenum">
              <a:rPr lang="en-US" smtClean="0"/>
              <a:t>‹#›</a:t>
            </a:fld>
            <a:endParaRPr lang="en-US" dirty="0"/>
          </a:p>
        </p:txBody>
      </p:sp>
    </p:spTree>
    <p:extLst>
      <p:ext uri="{BB962C8B-B14F-4D97-AF65-F5344CB8AC3E}">
        <p14:creationId xmlns:p14="http://schemas.microsoft.com/office/powerpoint/2010/main" val="3384845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513292" y="6400807"/>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153899597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70457" y="6400807"/>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41154147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42" y="273050"/>
            <a:ext cx="3007816" cy="1162051"/>
          </a:xfrm>
        </p:spPr>
        <p:txBody>
          <a:bodyPr anchor="b">
            <a:normAutofit/>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4774" y="273053"/>
            <a:ext cx="5112093" cy="5853113"/>
          </a:xfrm>
        </p:spPr>
        <p:txBody>
          <a:bodyPr/>
          <a:lstStyle>
            <a:lvl1pPr>
              <a:defRPr sz="4400">
                <a:solidFill>
                  <a:srgbClr val="143163"/>
                </a:solidFill>
              </a:defRPr>
            </a:lvl1pPr>
            <a:lvl2pPr>
              <a:defRPr sz="3700">
                <a:latin typeface="Calibri" panose="020F0502020204030204" pitchFamily="34" charset="0"/>
              </a:defRPr>
            </a:lvl2pPr>
            <a:lvl3pPr>
              <a:defRPr sz="3200">
                <a:latin typeface="Calibri" panose="020F0502020204030204" pitchFamily="34" charset="0"/>
              </a:defRPr>
            </a:lvl3pPr>
            <a:lvl4pPr>
              <a:defRPr sz="2700">
                <a:latin typeface="Calibri" panose="020F0502020204030204" pitchFamily="34" charset="0"/>
              </a:defRPr>
            </a:lvl4pPr>
            <a:lvl5pPr>
              <a:defRPr sz="2700">
                <a:latin typeface="Calibri" panose="020F0502020204030204" pitchFamily="34" charset="0"/>
              </a:defRPr>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42" y="1435103"/>
            <a:ext cx="3007816"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a:xfrm>
            <a:off x="513292" y="6324607"/>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1384932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55" y="4800607"/>
            <a:ext cx="5485684"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2755" y="612775"/>
            <a:ext cx="5485684"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1792755" y="5367345"/>
            <a:ext cx="5485684"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a:xfrm>
            <a:off x="790749" y="6324625"/>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3992162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790749" y="6324625"/>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67914282"/>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7" y="274639"/>
            <a:ext cx="205653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147" y="274639"/>
            <a:ext cx="60586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790749" y="6324625"/>
            <a:ext cx="8156681" cy="365125"/>
          </a:xfrm>
          <a:prstGeom prst="rect">
            <a:avLst/>
          </a:prstGeom>
        </p:spPr>
        <p:txBody>
          <a:bodyPr/>
          <a:lstStyle/>
          <a:p>
            <a:r>
              <a:rPr lang="en-US"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3800919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6313" y="2130458"/>
            <a:ext cx="7771385"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430" y="3886200"/>
            <a:ext cx="6401157"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a:xfrm>
            <a:off x="456128" y="6400809"/>
            <a:ext cx="8245130" cy="365125"/>
          </a:xfrm>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1186709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513293" y="6400809"/>
            <a:ext cx="8245130" cy="365125"/>
          </a:xfrm>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401284061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19" y="4406933"/>
            <a:ext cx="7772579"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722119" y="2906713"/>
            <a:ext cx="7772579"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840475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711" y="4406906"/>
            <a:ext cx="7772400" cy="1362075"/>
          </a:xfrm>
        </p:spPr>
        <p:txBody>
          <a:bodyPr anchor="t"/>
          <a:lstStyle>
            <a:lvl1pPr algn="l">
              <a:defRPr sz="53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711" y="2906713"/>
            <a:ext cx="7772400"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313818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147" y="1600205"/>
            <a:ext cx="4056971"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8709" y="1600205"/>
            <a:ext cx="4058165"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1139939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144" y="1535117"/>
            <a:ext cx="4040261"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144" y="2174875"/>
            <a:ext cx="404026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07" y="1535117"/>
            <a:ext cx="404145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5407" y="2174875"/>
            <a:ext cx="404145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513209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3607659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10012926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0459" y="273050"/>
            <a:ext cx="3007816" cy="1162051"/>
          </a:xfrm>
        </p:spPr>
        <p:txBody>
          <a:bodyPr anchor="b">
            <a:normAutofit/>
          </a:bodyPr>
          <a:lstStyle>
            <a:lvl1pPr algn="l">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3574775" y="273053"/>
            <a:ext cx="5112093" cy="5853113"/>
          </a:xfrm>
        </p:spPr>
        <p:txBody>
          <a:bodyPr/>
          <a:lstStyle>
            <a:lvl1pPr>
              <a:defRPr sz="4000">
                <a:solidFill>
                  <a:srgbClr val="143163"/>
                </a:solidFill>
              </a:defRPr>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0459" y="1435103"/>
            <a:ext cx="3007816"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0032504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755" y="4800609"/>
            <a:ext cx="5485684" cy="566739"/>
          </a:xfrm>
        </p:spPr>
        <p:txBody>
          <a:bodyPr anchor="b"/>
          <a:lstStyle>
            <a:lvl1pPr algn="l">
              <a:defRPr sz="27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755" y="612775"/>
            <a:ext cx="5485684"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dirty="0"/>
          </a:p>
        </p:txBody>
      </p:sp>
      <p:sp>
        <p:nvSpPr>
          <p:cNvPr id="4" name="Text Placeholder 3"/>
          <p:cNvSpPr>
            <a:spLocks noGrp="1"/>
          </p:cNvSpPr>
          <p:nvPr>
            <p:ph type="body" sz="half" idx="2"/>
          </p:nvPr>
        </p:nvSpPr>
        <p:spPr>
          <a:xfrm>
            <a:off x="1792755" y="5367347"/>
            <a:ext cx="5485684"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4943765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a:xfrm>
            <a:off x="513293" y="6400809"/>
            <a:ext cx="8245130" cy="365125"/>
          </a:xfrm>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6736114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327" y="274639"/>
            <a:ext cx="2056534"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148" y="274639"/>
            <a:ext cx="6058601"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lvl1pPr>
              <a:defRPr sz="1050"/>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spTree>
    <p:extLst>
      <p:ext uri="{BB962C8B-B14F-4D97-AF65-F5344CB8AC3E}">
        <p14:creationId xmlns:p14="http://schemas.microsoft.com/office/powerpoint/2010/main" val="29256100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5230121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subhead - body text">
    <p:spTree>
      <p:nvGrpSpPr>
        <p:cNvPr id="1" name=""/>
        <p:cNvGrpSpPr/>
        <p:nvPr/>
      </p:nvGrpSpPr>
      <p:grpSpPr>
        <a:xfrm>
          <a:off x="0" y="0"/>
          <a:ext cx="0" cy="0"/>
          <a:chOff x="0" y="0"/>
          <a:chExt cx="0" cy="0"/>
        </a:xfrm>
      </p:grpSpPr>
      <p:sp>
        <p:nvSpPr>
          <p:cNvPr id="2" name="Title 1"/>
          <p:cNvSpPr>
            <a:spLocks noGrp="1"/>
          </p:cNvSpPr>
          <p:nvPr>
            <p:ph type="title"/>
          </p:nvPr>
        </p:nvSpPr>
        <p:spPr>
          <a:xfrm>
            <a:off x="360097" y="178065"/>
            <a:ext cx="8229600" cy="868507"/>
          </a:xfrm>
          <a:prstGeom prst="rect">
            <a:avLst/>
          </a:prstGeom>
        </p:spPr>
        <p:txBody>
          <a:bodyPr/>
          <a:lstStyle>
            <a:lvl1pPr>
              <a:defRPr sz="5700">
                <a:solidFill>
                  <a:srgbClr val="143163"/>
                </a:solidFill>
              </a:defRPr>
            </a:lvl1pPr>
          </a:lstStyle>
          <a:p>
            <a:r>
              <a:rPr lang="en-US" smtClean="0"/>
              <a:t>Click to edit Master title style</a:t>
            </a:r>
            <a:endParaRPr lang="en-US" dirty="0"/>
          </a:p>
        </p:txBody>
      </p:sp>
      <p:sp>
        <p:nvSpPr>
          <p:cNvPr id="9" name="Text Placeholder 8"/>
          <p:cNvSpPr>
            <a:spLocks noGrp="1"/>
          </p:cNvSpPr>
          <p:nvPr>
            <p:ph type="body" sz="quarter" idx="20"/>
          </p:nvPr>
        </p:nvSpPr>
        <p:spPr>
          <a:xfrm>
            <a:off x="341600" y="1626536"/>
            <a:ext cx="7722550" cy="4418664"/>
          </a:xfrm>
          <a:prstGeom prst="rect">
            <a:avLst/>
          </a:prstGeom>
          <a:noFill/>
        </p:spPr>
        <p:txBody>
          <a:bodyPr lIns="143975" tIns="143975" rIns="143975"/>
          <a:lstStyle>
            <a:lvl1pPr marL="301918" indent="-301918">
              <a:lnSpc>
                <a:spcPct val="100000"/>
              </a:lnSpc>
              <a:spcBef>
                <a:spcPts val="711"/>
              </a:spcBef>
              <a:spcAft>
                <a:spcPts val="711"/>
              </a:spcAft>
              <a:buFont typeface="Wingdings" pitchFamily="2" charset="2"/>
              <a:buChar char="§"/>
              <a:tabLst/>
              <a:defRPr sz="3200">
                <a:solidFill>
                  <a:srgbClr val="5EACFF"/>
                </a:solidFill>
              </a:defRPr>
            </a:lvl1pPr>
            <a:lvl2pPr marL="603834" indent="-301918">
              <a:lnSpc>
                <a:spcPct val="100000"/>
              </a:lnSpc>
              <a:spcBef>
                <a:spcPts val="711"/>
              </a:spcBef>
              <a:spcAft>
                <a:spcPts val="711"/>
              </a:spcAft>
              <a:buFont typeface="Wingdings" pitchFamily="2" charset="2"/>
              <a:buChar char="§"/>
              <a:defRPr sz="3200">
                <a:solidFill>
                  <a:schemeClr val="accent2"/>
                </a:solidFill>
              </a:defRPr>
            </a:lvl2pPr>
            <a:lvl3pPr marL="919860" indent="-316026">
              <a:lnSpc>
                <a:spcPct val="100000"/>
              </a:lnSpc>
              <a:spcBef>
                <a:spcPts val="711"/>
              </a:spcBef>
              <a:spcAft>
                <a:spcPts val="711"/>
              </a:spcAft>
              <a:buFont typeface="Wingdings" pitchFamily="2" charset="2"/>
              <a:buChar char="§"/>
              <a:defRPr sz="2800">
                <a:solidFill>
                  <a:schemeClr val="accent2"/>
                </a:solidFill>
              </a:defRPr>
            </a:lvl3pPr>
            <a:lvl4pPr marL="1221778" indent="-301918">
              <a:lnSpc>
                <a:spcPct val="100000"/>
              </a:lnSpc>
              <a:spcBef>
                <a:spcPts val="711"/>
              </a:spcBef>
              <a:spcAft>
                <a:spcPts val="711"/>
              </a:spcAft>
              <a:buFont typeface="Wingdings" pitchFamily="2" charset="2"/>
              <a:buChar char="§"/>
              <a:defRPr sz="2500">
                <a:solidFill>
                  <a:schemeClr val="accent2"/>
                </a:solidFill>
              </a:defRPr>
            </a:lvl4pPr>
            <a:lvl5pPr marL="1523695" indent="-301918">
              <a:lnSpc>
                <a:spcPct val="100000"/>
              </a:lnSpc>
              <a:spcBef>
                <a:spcPts val="711"/>
              </a:spcBef>
              <a:spcAft>
                <a:spcPts val="711"/>
              </a:spcAft>
              <a:buFont typeface="Wingdings" pitchFamily="2" charset="2"/>
              <a:buChar char="§"/>
              <a:defRPr sz="2100">
                <a:solidFill>
                  <a:schemeClr val="accent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Footer Placeholder 1"/>
          <p:cNvSpPr>
            <a:spLocks noGrp="1"/>
          </p:cNvSpPr>
          <p:nvPr>
            <p:ph type="ftr" sz="quarter" idx="21"/>
          </p:nvPr>
        </p:nvSpPr>
        <p:spPr>
          <a:xfrm>
            <a:off x="513293" y="6400809"/>
            <a:ext cx="8231744" cy="366183"/>
          </a:xfrm>
          <a:prstGeom prst="rect">
            <a:avLst/>
          </a:prstGeom>
        </p:spPr>
        <p:txBody>
          <a:bodyPr/>
          <a:lstStyle>
            <a:lvl1pPr>
              <a:defRPr sz="1050"/>
            </a:lvl1pPr>
          </a:lstStyle>
          <a:p>
            <a:pPr>
              <a:defRPr/>
            </a:pPr>
            <a:r>
              <a:rPr lang="en-US" dirty="0" smtClean="0">
                <a:solidFill>
                  <a:srgbClr val="191919">
                    <a:tint val="75000"/>
                  </a:srgbClr>
                </a:solidFill>
              </a:rPr>
              <a:t>This document contains confidential information conveyed by fintech.net. Any dissemination, distribution, copying, or misrepresentation of the contents of this document is strictly prohibited.</a:t>
            </a:r>
            <a:endParaRPr lang="en-US" dirty="0">
              <a:solidFill>
                <a:srgbClr val="191919">
                  <a:tint val="75000"/>
                </a:srgbClr>
              </a:solidFill>
            </a:endParaRPr>
          </a:p>
        </p:txBody>
      </p:sp>
    </p:spTree>
    <p:extLst>
      <p:ext uri="{BB962C8B-B14F-4D97-AF65-F5344CB8AC3E}">
        <p14:creationId xmlns:p14="http://schemas.microsoft.com/office/powerpoint/2010/main" val="2383779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5"/>
            <a:ext cx="405765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1" y="1600205"/>
            <a:ext cx="4057650" cy="4525963"/>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5"/>
            <a:ext cx="2133600" cy="365125"/>
          </a:xfrm>
          <a:prstGeom prst="rect">
            <a:avLst/>
          </a:prstGeom>
        </p:spPr>
        <p:txBody>
          <a:bodyPr lIns="121899" tIns="60949" rIns="121899" bIns="60949"/>
          <a:lstStyle/>
          <a:p>
            <a:fld id="{15228C1A-EE23-40BB-987E-40B10E4858ED}"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1" y="6356355"/>
            <a:ext cx="2133600" cy="365125"/>
          </a:xfrm>
          <a:prstGeom prst="rect">
            <a:avLst/>
          </a:prstGeom>
        </p:spPr>
        <p:txBody>
          <a:bodyPr lIns="121899" tIns="60949" rIns="121899" bIns="60949"/>
          <a:lstStyle/>
          <a:p>
            <a:fld id="{BBBED2D0-316B-4FE8-AC0D-11483E436698}" type="slidenum">
              <a:rPr lang="en-US" smtClean="0"/>
              <a:t>‹#›</a:t>
            </a:fld>
            <a:endParaRPr lang="en-US"/>
          </a:p>
        </p:txBody>
      </p:sp>
    </p:spTree>
    <p:extLst>
      <p:ext uri="{BB962C8B-B14F-4D97-AF65-F5344CB8AC3E}">
        <p14:creationId xmlns:p14="http://schemas.microsoft.com/office/powerpoint/2010/main" val="314746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FE0B4F-18D0-4301-A5D7-710D8C21BD0D}"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6475901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E0B4F-18D0-4301-A5D7-710D8C21BD0D}"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365476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FE0B4F-18D0-4301-A5D7-710D8C21BD0D}"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39181169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FE0B4F-18D0-4301-A5D7-710D8C21BD0D}"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19968928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FE0B4F-18D0-4301-A5D7-710D8C21BD0D}"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24728826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FE0B4F-18D0-4301-A5D7-710D8C21BD0D}" type="datetimeFigureOut">
              <a:rPr lang="en-US" smtClean="0"/>
              <a:t>2/11/2019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868886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FE0B4F-18D0-4301-A5D7-710D8C21BD0D}" type="datetimeFigureOut">
              <a:rPr lang="en-US" smtClean="0"/>
              <a:t>2/11/2019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294927028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E0B4F-18D0-4301-A5D7-710D8C21BD0D}"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23542270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FE0B4F-18D0-4301-A5D7-710D8C21BD0D}" type="datetimeFigureOut">
              <a:rPr lang="en-US" smtClean="0"/>
              <a:t>2/11/2019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42817076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E0B4F-18D0-4301-A5D7-710D8C21BD0D}"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820085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2" y="1535114"/>
            <a:ext cx="4039791"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457202" y="2174875"/>
            <a:ext cx="4039791"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629" y="1535114"/>
            <a:ext cx="4042172"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4644629" y="2174875"/>
            <a:ext cx="4042172"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5"/>
            <a:ext cx="2133600" cy="365125"/>
          </a:xfrm>
          <a:prstGeom prst="rect">
            <a:avLst/>
          </a:prstGeom>
        </p:spPr>
        <p:txBody>
          <a:bodyPr lIns="121899" tIns="60949" rIns="121899" bIns="60949"/>
          <a:lstStyle/>
          <a:p>
            <a:fld id="{15228C1A-EE23-40BB-987E-40B10E4858ED}" type="datetimeFigureOut">
              <a:rPr lang="en-US" smtClean="0"/>
              <a:t>2/11/2019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1" y="6356355"/>
            <a:ext cx="2133600" cy="365125"/>
          </a:xfrm>
          <a:prstGeom prst="rect">
            <a:avLst/>
          </a:prstGeom>
        </p:spPr>
        <p:txBody>
          <a:bodyPr lIns="121899" tIns="60949" rIns="121899" bIns="60949"/>
          <a:lstStyle/>
          <a:p>
            <a:fld id="{BBBED2D0-316B-4FE8-AC0D-11483E436698}" type="slidenum">
              <a:rPr lang="en-US" smtClean="0"/>
              <a:t>‹#›</a:t>
            </a:fld>
            <a:endParaRPr lang="en-US"/>
          </a:p>
        </p:txBody>
      </p:sp>
    </p:spTree>
    <p:extLst>
      <p:ext uri="{BB962C8B-B14F-4D97-AF65-F5344CB8AC3E}">
        <p14:creationId xmlns:p14="http://schemas.microsoft.com/office/powerpoint/2010/main" val="40525980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FE0B4F-18D0-4301-A5D7-710D8C21BD0D}" type="datetimeFigureOut">
              <a:rPr lang="en-US" smtClean="0"/>
              <a:t>2/11/2019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7924F-1439-4943-8A56-BEAF3C9E6DAD}" type="slidenum">
              <a:rPr lang="en-US" smtClean="0"/>
              <a:t>‹#›</a:t>
            </a:fld>
            <a:endParaRPr lang="en-US"/>
          </a:p>
        </p:txBody>
      </p:sp>
    </p:spTree>
    <p:extLst>
      <p:ext uri="{BB962C8B-B14F-4D97-AF65-F5344CB8AC3E}">
        <p14:creationId xmlns:p14="http://schemas.microsoft.com/office/powerpoint/2010/main" val="2015535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89726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7976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710"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3575451" y="273053"/>
            <a:ext cx="5111353"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3"/>
            <a:ext cx="3008710"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6047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892" y="4800601"/>
            <a:ext cx="5486400"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1791892" y="612775"/>
            <a:ext cx="5486400"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smtClean="0"/>
              <a:t>Click icon to add picture</a:t>
            </a:r>
            <a:endParaRPr lang="en-US"/>
          </a:p>
        </p:txBody>
      </p:sp>
      <p:sp>
        <p:nvSpPr>
          <p:cNvPr id="4" name="Text Placeholder 3"/>
          <p:cNvSpPr>
            <a:spLocks noGrp="1"/>
          </p:cNvSpPr>
          <p:nvPr>
            <p:ph type="body" sz="half" idx="2"/>
          </p:nvPr>
        </p:nvSpPr>
        <p:spPr>
          <a:xfrm>
            <a:off x="1791892" y="5367339"/>
            <a:ext cx="5486400"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580319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3.png"/><Relationship Id="rId18" Type="http://schemas.microsoft.com/office/2007/relationships/hdphoto" Target="../media/hdphoto3.wdp"/><Relationship Id="rId3" Type="http://schemas.openxmlformats.org/officeDocument/2006/relationships/slideLayout" Target="../slideLayouts/slideLayout18.xml"/><Relationship Id="rId21" Type="http://schemas.openxmlformats.org/officeDocument/2006/relationships/image" Target="../media/image8.png"/><Relationship Id="rId7" Type="http://schemas.openxmlformats.org/officeDocument/2006/relationships/slideLayout" Target="../slideLayouts/slideLayout22.xml"/><Relationship Id="rId12" Type="http://schemas.openxmlformats.org/officeDocument/2006/relationships/theme" Target="../theme/theme2.xml"/><Relationship Id="rId17" Type="http://schemas.openxmlformats.org/officeDocument/2006/relationships/image" Target="../media/image6.png"/><Relationship Id="rId2" Type="http://schemas.openxmlformats.org/officeDocument/2006/relationships/slideLayout" Target="../slideLayouts/slideLayout17.xml"/><Relationship Id="rId16" Type="http://schemas.openxmlformats.org/officeDocument/2006/relationships/image" Target="../media/image5.png"/><Relationship Id="rId20" Type="http://schemas.microsoft.com/office/2007/relationships/hdphoto" Target="../media/hdphoto4.wdp"/><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microsoft.com/office/2007/relationships/hdphoto" Target="../media/hdphoto2.wdp"/><Relationship Id="rId23" Type="http://schemas.openxmlformats.org/officeDocument/2006/relationships/image" Target="../media/image9.png"/><Relationship Id="rId10" Type="http://schemas.openxmlformats.org/officeDocument/2006/relationships/slideLayout" Target="../slideLayouts/slideLayout25.xml"/><Relationship Id="rId19" Type="http://schemas.openxmlformats.org/officeDocument/2006/relationships/image" Target="../media/image7.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4.png"/><Relationship Id="rId22" Type="http://schemas.microsoft.com/office/2007/relationships/hdphoto" Target="../media/hdphoto5.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image" Target="../media/image6.png"/><Relationship Id="rId26" Type="http://schemas.openxmlformats.org/officeDocument/2006/relationships/image" Target="../media/image4.png"/><Relationship Id="rId3" Type="http://schemas.openxmlformats.org/officeDocument/2006/relationships/slideLayout" Target="../slideLayouts/slideLayout29.xml"/><Relationship Id="rId21" Type="http://schemas.microsoft.com/office/2007/relationships/hdphoto" Target="../media/hdphoto7.wdp"/><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5.png"/><Relationship Id="rId25" Type="http://schemas.openxmlformats.org/officeDocument/2006/relationships/image" Target="../media/image3.png"/><Relationship Id="rId2" Type="http://schemas.openxmlformats.org/officeDocument/2006/relationships/slideLayout" Target="../slideLayouts/slideLayout28.xml"/><Relationship Id="rId16" Type="http://schemas.microsoft.com/office/2007/relationships/hdphoto" Target="../media/hdphoto6.wdp"/><Relationship Id="rId20" Type="http://schemas.openxmlformats.org/officeDocument/2006/relationships/image" Target="../media/image11.png"/><Relationship Id="rId29" Type="http://schemas.microsoft.com/office/2007/relationships/hdphoto" Target="../media/hdphoto4.wdp"/><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image" Target="../media/image12.png"/><Relationship Id="rId5" Type="http://schemas.openxmlformats.org/officeDocument/2006/relationships/slideLayout" Target="../slideLayouts/slideLayout31.xml"/><Relationship Id="rId15" Type="http://schemas.openxmlformats.org/officeDocument/2006/relationships/image" Target="../media/image10.png"/><Relationship Id="rId23" Type="http://schemas.microsoft.com/office/2007/relationships/hdphoto" Target="../media/hdphoto5.wdp"/><Relationship Id="rId28" Type="http://schemas.openxmlformats.org/officeDocument/2006/relationships/image" Target="../media/image7.png"/><Relationship Id="rId10" Type="http://schemas.openxmlformats.org/officeDocument/2006/relationships/slideLayout" Target="../slideLayouts/slideLayout36.xml"/><Relationship Id="rId19" Type="http://schemas.microsoft.com/office/2007/relationships/hdphoto" Target="../media/hdphoto3.wdp"/><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 Id="rId22" Type="http://schemas.openxmlformats.org/officeDocument/2006/relationships/image" Target="../media/image8.png"/><Relationship Id="rId27" Type="http://schemas.microsoft.com/office/2007/relationships/hdphoto" Target="../media/hdphoto2.wdp"/><Relationship Id="rId30" Type="http://schemas.openxmlformats.org/officeDocument/2006/relationships/image" Target="../media/image13.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12.png"/><Relationship Id="rId18" Type="http://schemas.openxmlformats.org/officeDocument/2006/relationships/image" Target="../media/image6.png"/><Relationship Id="rId3" Type="http://schemas.openxmlformats.org/officeDocument/2006/relationships/slideLayout" Target="../slideLayouts/slideLayout42.xml"/><Relationship Id="rId21" Type="http://schemas.microsoft.com/office/2007/relationships/hdphoto" Target="../media/hdphoto4.wdp"/><Relationship Id="rId7" Type="http://schemas.openxmlformats.org/officeDocument/2006/relationships/slideLayout" Target="../slideLayouts/slideLayout46.xml"/><Relationship Id="rId12" Type="http://schemas.openxmlformats.org/officeDocument/2006/relationships/theme" Target="../theme/theme4.xml"/><Relationship Id="rId17" Type="http://schemas.openxmlformats.org/officeDocument/2006/relationships/image" Target="../media/image5.png"/><Relationship Id="rId2" Type="http://schemas.openxmlformats.org/officeDocument/2006/relationships/slideLayout" Target="../slideLayouts/slideLayout41.xml"/><Relationship Id="rId16" Type="http://schemas.microsoft.com/office/2007/relationships/hdphoto" Target="../media/hdphoto2.wdp"/><Relationship Id="rId20" Type="http://schemas.openxmlformats.org/officeDocument/2006/relationships/image" Target="../media/image7.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4.png"/><Relationship Id="rId23" Type="http://schemas.microsoft.com/office/2007/relationships/hdphoto" Target="../media/hdphoto5.wdp"/><Relationship Id="rId10" Type="http://schemas.openxmlformats.org/officeDocument/2006/relationships/slideLayout" Target="../slideLayouts/slideLayout49.xml"/><Relationship Id="rId19" Type="http://schemas.microsoft.com/office/2007/relationships/hdphoto" Target="../media/hdphoto3.wdp"/><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3.png"/><Relationship Id="rId22"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7" cstate="print">
            <a:extLst>
              <a:ext uri="{BEBA8EAE-BF5A-486C-A8C5-ECC9F3942E4B}">
                <a14:imgProps xmlns:a14="http://schemas.microsoft.com/office/drawing/2010/main">
                  <a14:imgLayer r:embed="rId18">
                    <a14:imgEffect>
                      <a14:sharpenSoften amount="-52000"/>
                    </a14:imgEffect>
                  </a14:imgLayer>
                </a14:imgProps>
              </a:ext>
              <a:ext uri="{28A0092B-C50C-407E-A947-70E740481C1C}">
                <a14:useLocalDpi xmlns:a14="http://schemas.microsoft.com/office/drawing/2010/main" val="0"/>
              </a:ext>
            </a:extLst>
          </a:blip>
          <a:srcRect l="24404" t="-52" r="512" b="7267"/>
          <a:stretch/>
        </p:blipFill>
        <p:spPr>
          <a:xfrm>
            <a:off x="2" y="1"/>
            <a:ext cx="9143999" cy="6858000"/>
          </a:xfrm>
          <a:prstGeom prst="rect">
            <a:avLst/>
          </a:prstGeom>
        </p:spPr>
      </p:pic>
      <p:sp>
        <p:nvSpPr>
          <p:cNvPr id="7" name="Rectangle 6"/>
          <p:cNvSpPr/>
          <p:nvPr/>
        </p:nvSpPr>
        <p:spPr>
          <a:xfrm>
            <a:off x="3" y="-1"/>
            <a:ext cx="9144000" cy="6858001"/>
          </a:xfrm>
          <a:prstGeom prst="rect">
            <a:avLst/>
          </a:prstGeom>
          <a:solidFill>
            <a:schemeClr val="tx2">
              <a:lumMod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2" name="Title Placeholder 1"/>
          <p:cNvSpPr>
            <a:spLocks noGrp="1"/>
          </p:cNvSpPr>
          <p:nvPr>
            <p:ph type="title"/>
          </p:nvPr>
        </p:nvSpPr>
        <p:spPr>
          <a:xfrm>
            <a:off x="457200" y="274637"/>
            <a:ext cx="8229600" cy="1143000"/>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4"/>
            <a:ext cx="8229600"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76200" y="6356355"/>
            <a:ext cx="8991600" cy="365125"/>
          </a:xfrm>
          <a:prstGeom prst="rect">
            <a:avLst/>
          </a:prstGeom>
        </p:spPr>
        <p:txBody>
          <a:bodyPr vert="horz" lIns="121899" tIns="60949" rIns="121899" bIns="60949" rtlCol="0" anchor="ctr"/>
          <a:lstStyle>
            <a:lvl1pPr algn="ctr">
              <a:defRPr sz="1050">
                <a:solidFill>
                  <a:schemeClr val="tx1">
                    <a:tint val="75000"/>
                  </a:schemeClr>
                </a:solidFill>
              </a:defRPr>
            </a:lvl1pPr>
          </a:lstStyle>
          <a:p>
            <a:endParaRPr lang="en-US"/>
          </a:p>
        </p:txBody>
      </p:sp>
      <p:sp>
        <p:nvSpPr>
          <p:cNvPr id="10" name="Slide Number Placeholder 10"/>
          <p:cNvSpPr txBox="1">
            <a:spLocks/>
          </p:cNvSpPr>
          <p:nvPr/>
        </p:nvSpPr>
        <p:spPr>
          <a:xfrm>
            <a:off x="8780527" y="6461761"/>
            <a:ext cx="225361" cy="300403"/>
          </a:xfrm>
          <a:prstGeom prst="rect">
            <a:avLst/>
          </a:prstGeom>
          <a:solidFill>
            <a:srgbClr val="143163"/>
          </a:solidFill>
        </p:spPr>
        <p:txBody>
          <a:bodyPr vert="horz" lIns="0" tIns="0" rIns="0" bIns="0" rtlCol="0" anchor="ctr" anchorCtr="0"/>
          <a:lstStyle>
            <a:defPPr>
              <a:defRPr lang="en-US"/>
            </a:defPPr>
            <a:lvl1pPr marL="0" algn="ctr" defTabSz="914400" rtl="0" eaLnBrk="1" fontAlgn="auto" latinLnBrk="0" hangingPunct="1">
              <a:spcBef>
                <a:spcPts val="0"/>
              </a:spcBef>
              <a:spcAft>
                <a:spcPts val="0"/>
              </a:spcAft>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fld id="{84DCB2BA-4BCB-CF43-ABD4-1009447527EC}" type="slidenum">
              <a:rPr lang="en-US" kern="0" smtClean="0">
                <a:solidFill>
                  <a:srgbClr val="FFFFFF"/>
                </a:solidFill>
              </a:rPr>
              <a:pPr defTabSz="609585">
                <a:defRPr/>
              </a:pPr>
              <a:t>‹#›</a:t>
            </a:fld>
            <a:endParaRPr lang="en-US" kern="0" dirty="0">
              <a:solidFill>
                <a:srgbClr val="FFFFFF"/>
              </a:solidFill>
            </a:endParaRPr>
          </a:p>
        </p:txBody>
      </p:sp>
    </p:spTree>
    <p:extLst>
      <p:ext uri="{BB962C8B-B14F-4D97-AF65-F5344CB8AC3E}">
        <p14:creationId xmlns:p14="http://schemas.microsoft.com/office/powerpoint/2010/main" val="1610997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iming>
    <p:tnLst>
      <p:par>
        <p:cTn id="1" dur="indefinite" restart="never" nodeType="tmRoot"/>
      </p:par>
    </p:tnLst>
  </p:timing>
  <p:txStyles>
    <p:titleStyle>
      <a:lvl1pPr algn="ctr" defTabSz="1218987" rtl="0" eaLnBrk="1" latinLnBrk="0" hangingPunct="1">
        <a:spcBef>
          <a:spcPct val="0"/>
        </a:spcBef>
        <a:buNone/>
        <a:defRPr sz="5900" kern="1200">
          <a:solidFill>
            <a:schemeClr val="bg1"/>
          </a:solidFill>
          <a:latin typeface="Century Gothic" panose="020B0502020202020204" pitchFamily="34" charset="0"/>
          <a:ea typeface="+mj-ea"/>
          <a:cs typeface="+mj-cs"/>
        </a:defRPr>
      </a:lvl1pPr>
    </p:titleStyle>
    <p:bodyStyle>
      <a:lvl1pPr marL="457120" indent="-457120" algn="l" defTabSz="1218987" rtl="0" eaLnBrk="1" latinLnBrk="0" hangingPunct="1">
        <a:spcBef>
          <a:spcPct val="20000"/>
        </a:spcBef>
        <a:buFont typeface="Arial" panose="020B0604020202020204" pitchFamily="34" charset="0"/>
        <a:buChar char="•"/>
        <a:defRPr sz="4300" kern="1200">
          <a:solidFill>
            <a:schemeClr val="bg1"/>
          </a:solidFill>
          <a:latin typeface="+mn-lt"/>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bg1"/>
          </a:solidFill>
          <a:latin typeface="+mn-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bg1"/>
          </a:solidFill>
          <a:latin typeface="+mn-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bg1"/>
          </a:solidFill>
          <a:latin typeface="+mn-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7" name="Rectangle 16"/>
          <p:cNvSpPr/>
          <p:nvPr/>
        </p:nvSpPr>
        <p:spPr>
          <a:xfrm>
            <a:off x="-14571" y="1371600"/>
            <a:ext cx="9158572" cy="99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dirty="0"/>
          </a:p>
        </p:txBody>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l="22619" t="1112"/>
          <a:stretch/>
        </p:blipFill>
        <p:spPr>
          <a:xfrm>
            <a:off x="-13852" y="-12192"/>
            <a:ext cx="487045" cy="6336789"/>
          </a:xfrm>
          <a:prstGeom prst="rect">
            <a:avLst/>
          </a:prstGeom>
        </p:spPr>
      </p:pic>
      <p:sp>
        <p:nvSpPr>
          <p:cNvPr id="2" name="Title Placeholder 1"/>
          <p:cNvSpPr>
            <a:spLocks noGrp="1"/>
          </p:cNvSpPr>
          <p:nvPr>
            <p:ph type="title"/>
          </p:nvPr>
        </p:nvSpPr>
        <p:spPr>
          <a:xfrm>
            <a:off x="457149" y="274637"/>
            <a:ext cx="8229719" cy="1143000"/>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149" y="1600205"/>
            <a:ext cx="8229719"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506043" y="6324599"/>
            <a:ext cx="8156681" cy="365125"/>
          </a:xfrm>
          <a:prstGeom prst="rect">
            <a:avLst/>
          </a:prstGeom>
        </p:spPr>
        <p:txBody>
          <a:bodyPr vert="horz" lIns="121899" tIns="60949" rIns="121899" bIns="60949" rtlCol="0" anchor="ctr"/>
          <a:lstStyle>
            <a:lvl1pPr algn="ctr">
              <a:defRPr sz="1050">
                <a:solidFill>
                  <a:srgbClr val="6A6467"/>
                </a:solidFill>
                <a:latin typeface="Calibri" panose="020F0502020204030204" pitchFamily="34" charset="0"/>
              </a:defRPr>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grpSp>
        <p:nvGrpSpPr>
          <p:cNvPr id="20" name="Group 19"/>
          <p:cNvGrpSpPr/>
          <p:nvPr/>
        </p:nvGrpSpPr>
        <p:grpSpPr>
          <a:xfrm>
            <a:off x="-76110" y="1203255"/>
            <a:ext cx="600537" cy="4473853"/>
            <a:chOff x="-52981" y="1125483"/>
            <a:chExt cx="798735" cy="4473853"/>
          </a:xfrm>
        </p:grpSpPr>
        <p:pic>
          <p:nvPicPr>
            <p:cNvPr id="22" name="Picture 21"/>
            <p:cNvPicPr>
              <a:picLocks noChangeAspect="1"/>
            </p:cNvPicPr>
            <p:nvPr userDrawn="1"/>
          </p:nvPicPr>
          <p:blipFill rotWithShape="1">
            <a:blip r:embed="rId14" cstate="print">
              <a:duotone>
                <a:schemeClr val="accent1">
                  <a:shade val="45000"/>
                  <a:satMod val="135000"/>
                </a:schemeClr>
                <a:prstClr val="white"/>
              </a:duotone>
              <a:extLst>
                <a:ext uri="{BEBA8EAE-BF5A-486C-A8C5-ECC9F3942E4B}">
                  <a14:imgProps xmlns:a14="http://schemas.microsoft.com/office/drawing/2010/main">
                    <a14:imgLayer r:embed="rId15">
                      <a14:imgEffect>
                        <a14:brightnessContrast bright="71000" contrast="-71000"/>
                      </a14:imgEffect>
                    </a14:imgLayer>
                  </a14:imgProps>
                </a:ext>
                <a:ext uri="{28A0092B-C50C-407E-A947-70E740481C1C}">
                  <a14:useLocalDpi xmlns:a14="http://schemas.microsoft.com/office/drawing/2010/main" val="0"/>
                </a:ext>
              </a:extLst>
            </a:blip>
            <a:srcRect l="14732" t="-15443" r="39628" b="10682"/>
            <a:stretch/>
          </p:blipFill>
          <p:spPr>
            <a:xfrm rot="18624697">
              <a:off x="-104010" y="1960728"/>
              <a:ext cx="671650" cy="227784"/>
            </a:xfrm>
            <a:prstGeom prst="rect">
              <a:avLst/>
            </a:prstGeom>
          </p:spPr>
        </p:pic>
        <p:pic>
          <p:nvPicPr>
            <p:cNvPr id="23" name="Picture 22"/>
            <p:cNvPicPr>
              <a:picLocks noChangeAspect="1"/>
            </p:cNvPicPr>
            <p:nvPr userDrawn="1"/>
          </p:nvPicPr>
          <p:blipFill rotWithShape="1">
            <a:blip r:embed="rId16" cstate="print">
              <a:extLst>
                <a:ext uri="{28A0092B-C50C-407E-A947-70E740481C1C}">
                  <a14:useLocalDpi xmlns:a14="http://schemas.microsoft.com/office/drawing/2010/main" val="0"/>
                </a:ext>
              </a:extLst>
            </a:blip>
            <a:srcRect l="31080" t="18385" r="39628" b="19975"/>
            <a:stretch/>
          </p:blipFill>
          <p:spPr>
            <a:xfrm rot="3558152">
              <a:off x="-73027" y="1305227"/>
              <a:ext cx="521683" cy="162196"/>
            </a:xfrm>
            <a:prstGeom prst="rect">
              <a:avLst/>
            </a:prstGeom>
          </p:spPr>
        </p:pic>
        <p:pic>
          <p:nvPicPr>
            <p:cNvPr id="24" name="Picture 23"/>
            <p:cNvPicPr>
              <a:picLocks noChangeAspect="1"/>
            </p:cNvPicPr>
            <p:nvPr userDrawn="1"/>
          </p:nvPicPr>
          <p:blipFill rotWithShape="1">
            <a:blip r:embed="rId17" cstate="print">
              <a:extLst>
                <a:ext uri="{BEBA8EAE-BF5A-486C-A8C5-ECC9F3942E4B}">
                  <a14:imgProps xmlns:a14="http://schemas.microsoft.com/office/drawing/2010/main">
                    <a14:imgLayer r:embed="rId18">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2358306">
              <a:off x="-52981" y="3966516"/>
              <a:ext cx="798735" cy="179156"/>
            </a:xfrm>
            <a:prstGeom prst="rect">
              <a:avLst/>
            </a:prstGeom>
          </p:spPr>
        </p:pic>
        <p:pic>
          <p:nvPicPr>
            <p:cNvPr id="25" name="Picture 24"/>
            <p:cNvPicPr>
              <a:picLocks noChangeAspect="1"/>
            </p:cNvPicPr>
            <p:nvPr userDrawn="1"/>
          </p:nvPicPr>
          <p:blipFill rotWithShape="1">
            <a:blip r:embed="rId19" cstate="print">
              <a:extLst>
                <a:ext uri="{BEBA8EAE-BF5A-486C-A8C5-ECC9F3942E4B}">
                  <a14:imgProps xmlns:a14="http://schemas.microsoft.com/office/drawing/2010/main">
                    <a14:imgLayer r:embed="rId20">
                      <a14:imgEffect>
                        <a14:brightnessContrast bright="100000"/>
                      </a14:imgEffect>
                    </a14:imgLayer>
                  </a14:imgProps>
                </a:ext>
                <a:ext uri="{28A0092B-C50C-407E-A947-70E740481C1C}">
                  <a14:useLocalDpi xmlns:a14="http://schemas.microsoft.com/office/drawing/2010/main" val="0"/>
                </a:ext>
              </a:extLst>
            </a:blip>
            <a:srcRect l="28111" t="-3235" r="39627" b="19978"/>
            <a:stretch/>
          </p:blipFill>
          <p:spPr>
            <a:xfrm rot="2427916">
              <a:off x="24157" y="3021718"/>
              <a:ext cx="475747" cy="181399"/>
            </a:xfrm>
            <a:prstGeom prst="rect">
              <a:avLst/>
            </a:prstGeom>
          </p:spPr>
        </p:pic>
        <p:pic>
          <p:nvPicPr>
            <p:cNvPr id="26" name="Picture 25"/>
            <p:cNvPicPr>
              <a:picLocks noChangeAspect="1"/>
            </p:cNvPicPr>
            <p:nvPr userDrawn="1"/>
          </p:nvPicPr>
          <p:blipFill rotWithShape="1">
            <a:blip r:embed="rId21" cstate="print">
              <a:extLst>
                <a:ext uri="{BEBA8EAE-BF5A-486C-A8C5-ECC9F3942E4B}">
                  <a14:imgProps xmlns:a14="http://schemas.microsoft.com/office/drawing/2010/main">
                    <a14:imgLayer r:embed="rId22">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16200000">
              <a:off x="-273760" y="5110391"/>
              <a:ext cx="798735" cy="179156"/>
            </a:xfrm>
            <a:prstGeom prst="rect">
              <a:avLst/>
            </a:prstGeom>
          </p:spPr>
        </p:pic>
      </p:grpSp>
      <p:pic>
        <p:nvPicPr>
          <p:cNvPr id="4" name="Picture 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9482" y="6236208"/>
            <a:ext cx="456087" cy="612648"/>
          </a:xfrm>
          <a:prstGeom prst="rect">
            <a:avLst/>
          </a:prstGeom>
        </p:spPr>
      </p:pic>
      <p:sp>
        <p:nvSpPr>
          <p:cNvPr id="14" name="Slide Number Placeholder 10"/>
          <p:cNvSpPr txBox="1">
            <a:spLocks/>
          </p:cNvSpPr>
          <p:nvPr/>
        </p:nvSpPr>
        <p:spPr>
          <a:xfrm>
            <a:off x="8780529" y="6461765"/>
            <a:ext cx="225361" cy="300403"/>
          </a:xfrm>
          <a:prstGeom prst="rect">
            <a:avLst/>
          </a:prstGeom>
          <a:solidFill>
            <a:srgbClr val="143163"/>
          </a:solidFill>
        </p:spPr>
        <p:txBody>
          <a:bodyPr vert="horz" lIns="0" tIns="0" rIns="0" bIns="0" rtlCol="0" anchor="ctr" anchorCtr="0"/>
          <a:lstStyle>
            <a:defPPr>
              <a:defRPr lang="en-US"/>
            </a:defPPr>
            <a:lvl1pPr marL="0" algn="ctr" defTabSz="914400" rtl="0" eaLnBrk="1" fontAlgn="auto" latinLnBrk="0" hangingPunct="1">
              <a:spcBef>
                <a:spcPts val="0"/>
              </a:spcBef>
              <a:spcAft>
                <a:spcPts val="0"/>
              </a:spcAft>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fld id="{84DCB2BA-4BCB-CF43-ABD4-1009447527EC}" type="slidenum">
              <a:rPr lang="en-US" kern="0" smtClean="0">
                <a:solidFill>
                  <a:srgbClr val="FFFFFF"/>
                </a:solidFill>
              </a:rPr>
              <a:pPr defTabSz="609585">
                <a:defRPr/>
              </a:pPr>
              <a:t>‹#›</a:t>
            </a:fld>
            <a:endParaRPr lang="en-US" kern="0" dirty="0">
              <a:solidFill>
                <a:srgbClr val="FFFFFF"/>
              </a:solidFill>
            </a:endParaRPr>
          </a:p>
        </p:txBody>
      </p:sp>
    </p:spTree>
    <p:extLst>
      <p:ext uri="{BB962C8B-B14F-4D97-AF65-F5344CB8AC3E}">
        <p14:creationId xmlns:p14="http://schemas.microsoft.com/office/powerpoint/2010/main" val="293424620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hf sldNum="0" hdr="0" dt="0"/>
  <p:txStyles>
    <p:titleStyle>
      <a:lvl1pPr algn="ctr" defTabSz="1218987" rtl="0" eaLnBrk="1" latinLnBrk="0" hangingPunct="1">
        <a:spcBef>
          <a:spcPct val="0"/>
        </a:spcBef>
        <a:buNone/>
        <a:defRPr sz="4400" kern="1200">
          <a:solidFill>
            <a:srgbClr val="143163"/>
          </a:solidFill>
          <a:latin typeface="Century Gothic" panose="020B0502020202020204" pitchFamily="34" charset="0"/>
          <a:ea typeface="+mj-ea"/>
          <a:cs typeface="+mj-cs"/>
        </a:defRPr>
      </a:lvl1pPr>
    </p:titleStyle>
    <p:bodyStyle>
      <a:lvl1pPr marL="457120" indent="-457120" algn="l" defTabSz="1218987" rtl="0" eaLnBrk="1" latinLnBrk="0" hangingPunct="1">
        <a:spcBef>
          <a:spcPct val="20000"/>
        </a:spcBef>
        <a:buFont typeface="Arial" panose="020B0604020202020204" pitchFamily="34" charset="0"/>
        <a:buChar char="•"/>
        <a:defRPr sz="4300" kern="1200">
          <a:solidFill>
            <a:srgbClr val="5EACFF"/>
          </a:solidFill>
          <a:latin typeface="Century Gothic" panose="020B0502020202020204" pitchFamily="34" charset="0"/>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Calibri" panose="020F0502020204030204" pitchFamily="34" charset="0"/>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Calibri" panose="020F0502020204030204" pitchFamily="34" charset="0"/>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Calibri" panose="020F0502020204030204" pitchFamily="34" charset="0"/>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50" y="274637"/>
            <a:ext cx="8229719" cy="1143000"/>
          </a:xfrm>
          <a:prstGeom prst="rect">
            <a:avLst/>
          </a:prstGeom>
        </p:spPr>
        <p:txBody>
          <a:bodyPr vert="horz" lIns="121899" tIns="60949" rIns="121899" bIns="60949"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150" y="1600205"/>
            <a:ext cx="8229719" cy="4525963"/>
          </a:xfrm>
          <a:prstGeom prst="rect">
            <a:avLst/>
          </a:prstGeom>
        </p:spPr>
        <p:txBody>
          <a:bodyPr vert="horz" lIns="121899" tIns="60949" rIns="121899" bIns="6094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09167" y="6248400"/>
            <a:ext cx="8245130" cy="365125"/>
          </a:xfrm>
          <a:prstGeom prst="rect">
            <a:avLst/>
          </a:prstGeom>
        </p:spPr>
        <p:txBody>
          <a:bodyPr vert="horz" lIns="121899" tIns="60949" rIns="121899" bIns="60949" rtlCol="0" anchor="ctr"/>
          <a:lstStyle>
            <a:lvl1pPr algn="ctr">
              <a:defRPr sz="800">
                <a:solidFill>
                  <a:schemeClr val="tx1">
                    <a:tint val="75000"/>
                  </a:schemeClr>
                </a:solidFill>
              </a:defRPr>
            </a:lvl1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grpSp>
        <p:nvGrpSpPr>
          <p:cNvPr id="20" name="Group 19"/>
          <p:cNvGrpSpPr/>
          <p:nvPr/>
        </p:nvGrpSpPr>
        <p:grpSpPr>
          <a:xfrm>
            <a:off x="-48448" y="1125485"/>
            <a:ext cx="604265" cy="4397652"/>
            <a:chOff x="-64450" y="1125483"/>
            <a:chExt cx="803693" cy="4397652"/>
          </a:xfrm>
        </p:grpSpPr>
        <p:pic>
          <p:nvPicPr>
            <p:cNvPr id="22" name="Picture 21"/>
            <p:cNvPicPr>
              <a:picLocks noChangeAspect="1"/>
            </p:cNvPicPr>
            <p:nvPr userDrawn="1"/>
          </p:nvPicPr>
          <p:blipFill rotWithShape="1">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brightnessContrast bright="71000" contrast="-71000"/>
                      </a14:imgEffect>
                    </a14:imgLayer>
                  </a14:imgProps>
                </a:ext>
                <a:ext uri="{28A0092B-C50C-407E-A947-70E740481C1C}">
                  <a14:useLocalDpi xmlns:a14="http://schemas.microsoft.com/office/drawing/2010/main" val="0"/>
                </a:ext>
              </a:extLst>
            </a:blip>
            <a:srcRect l="14732" t="-15443" r="39628" b="10682"/>
            <a:stretch/>
          </p:blipFill>
          <p:spPr>
            <a:xfrm rot="18624697">
              <a:off x="-180328" y="2089773"/>
              <a:ext cx="812846" cy="275670"/>
            </a:xfrm>
            <a:prstGeom prst="rect">
              <a:avLst/>
            </a:prstGeom>
          </p:spPr>
        </p:pic>
        <p:pic>
          <p:nvPicPr>
            <p:cNvPr id="23" name="Picture 22"/>
            <p:cNvPicPr>
              <a:picLocks noChangeAspect="1"/>
            </p:cNvPicPr>
            <p:nvPr userDrawn="1"/>
          </p:nvPicPr>
          <p:blipFill rotWithShape="1">
            <a:blip r:embed="rId17" cstate="print">
              <a:extLst>
                <a:ext uri="{28A0092B-C50C-407E-A947-70E740481C1C}">
                  <a14:useLocalDpi xmlns:a14="http://schemas.microsoft.com/office/drawing/2010/main" val="0"/>
                </a:ext>
              </a:extLst>
            </a:blip>
            <a:srcRect l="31080" t="18385" r="39628" b="19975"/>
            <a:stretch/>
          </p:blipFill>
          <p:spPr>
            <a:xfrm rot="3558152">
              <a:off x="-73027" y="1305227"/>
              <a:ext cx="521683" cy="162196"/>
            </a:xfrm>
            <a:prstGeom prst="rect">
              <a:avLst/>
            </a:prstGeom>
          </p:spPr>
        </p:pic>
        <p:pic>
          <p:nvPicPr>
            <p:cNvPr id="24" name="Picture 23"/>
            <p:cNvPicPr>
              <a:picLocks noChangeAspect="1"/>
            </p:cNvPicPr>
            <p:nvPr userDrawn="1"/>
          </p:nvPicPr>
          <p:blipFill rotWithShape="1">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2358306">
              <a:off x="-64450" y="4120359"/>
              <a:ext cx="803693" cy="180268"/>
            </a:xfrm>
            <a:prstGeom prst="rect">
              <a:avLst/>
            </a:prstGeom>
          </p:spPr>
        </p:pic>
        <p:pic>
          <p:nvPicPr>
            <p:cNvPr id="25" name="Picture 24"/>
            <p:cNvPicPr>
              <a:picLocks noChangeAspect="1"/>
            </p:cNvPicPr>
            <p:nvPr userDrawn="1"/>
          </p:nvPicPr>
          <p:blipFill rotWithShape="1">
            <a:blip r:embed="rId20" cstate="print">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rcRect l="28111" t="-3235" r="39627" b="19978"/>
            <a:stretch/>
          </p:blipFill>
          <p:spPr>
            <a:xfrm rot="2427916">
              <a:off x="-32251" y="3182297"/>
              <a:ext cx="574577" cy="219081"/>
            </a:xfrm>
            <a:prstGeom prst="rect">
              <a:avLst/>
            </a:prstGeom>
          </p:spPr>
        </p:pic>
        <p:pic>
          <p:nvPicPr>
            <p:cNvPr id="26" name="Picture 25"/>
            <p:cNvPicPr>
              <a:picLocks noChangeAspect="1"/>
            </p:cNvPicPr>
            <p:nvPr userDrawn="1"/>
          </p:nvPicPr>
          <p:blipFill rotWithShape="1">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16200000">
              <a:off x="-324870" y="5034190"/>
              <a:ext cx="798735" cy="179156"/>
            </a:xfrm>
            <a:prstGeom prst="rect">
              <a:avLst/>
            </a:prstGeom>
          </p:spPr>
        </p:pic>
      </p:grpSp>
      <p:pic>
        <p:nvPicPr>
          <p:cNvPr id="15" name="Picture 14"/>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5908" y="6172200"/>
            <a:ext cx="570474" cy="612648"/>
          </a:xfrm>
          <a:prstGeom prst="rect">
            <a:avLst/>
          </a:prstGeom>
        </p:spPr>
      </p:pic>
      <p:sp>
        <p:nvSpPr>
          <p:cNvPr id="16" name="Slide Number Placeholder 10"/>
          <p:cNvSpPr txBox="1">
            <a:spLocks/>
          </p:cNvSpPr>
          <p:nvPr/>
        </p:nvSpPr>
        <p:spPr>
          <a:xfrm>
            <a:off x="8780530" y="6461767"/>
            <a:ext cx="225361" cy="300403"/>
          </a:xfrm>
          <a:prstGeom prst="rect">
            <a:avLst/>
          </a:prstGeom>
          <a:solidFill>
            <a:srgbClr val="143163"/>
          </a:solidFill>
        </p:spPr>
        <p:txBody>
          <a:bodyPr vert="horz" lIns="0" tIns="0" rIns="0" bIns="0" rtlCol="0" anchor="ctr" anchorCtr="0"/>
          <a:lstStyle>
            <a:defPPr>
              <a:defRPr lang="en-US"/>
            </a:defPPr>
            <a:lvl1pPr marL="0" algn="ctr" defTabSz="914400" rtl="0" eaLnBrk="1" fontAlgn="auto" latinLnBrk="0" hangingPunct="1">
              <a:spcBef>
                <a:spcPts val="0"/>
              </a:spcBef>
              <a:spcAft>
                <a:spcPts val="0"/>
              </a:spcAft>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fld id="{84DCB2BA-4BCB-CF43-ABD4-1009447527EC}" type="slidenum">
              <a:rPr lang="en-US" kern="0" smtClean="0">
                <a:solidFill>
                  <a:srgbClr val="FFFFFF"/>
                </a:solidFill>
              </a:rPr>
              <a:pPr defTabSz="609585">
                <a:defRPr/>
              </a:pPr>
              <a:t>‹#›</a:t>
            </a:fld>
            <a:endParaRPr lang="en-US" kern="0" dirty="0">
              <a:solidFill>
                <a:srgbClr val="FFFFFF"/>
              </a:solidFill>
            </a:endParaRPr>
          </a:p>
        </p:txBody>
      </p:sp>
      <p:pic>
        <p:nvPicPr>
          <p:cNvPr id="17" name="Picture 16"/>
          <p:cNvPicPr>
            <a:picLocks noChangeAspect="1"/>
          </p:cNvPicPr>
          <p:nvPr/>
        </p:nvPicPr>
        <p:blipFill rotWithShape="1">
          <a:blip r:embed="rId25">
            <a:extLst>
              <a:ext uri="{28A0092B-C50C-407E-A947-70E740481C1C}">
                <a14:useLocalDpi xmlns:a14="http://schemas.microsoft.com/office/drawing/2010/main" val="0"/>
              </a:ext>
            </a:extLst>
          </a:blip>
          <a:srcRect l="22619" t="1112"/>
          <a:stretch/>
        </p:blipFill>
        <p:spPr>
          <a:xfrm>
            <a:off x="-13852" y="-12192"/>
            <a:ext cx="558418" cy="6260591"/>
          </a:xfrm>
          <a:prstGeom prst="rect">
            <a:avLst/>
          </a:prstGeom>
        </p:spPr>
      </p:pic>
      <p:grpSp>
        <p:nvGrpSpPr>
          <p:cNvPr id="14" name="Group 13"/>
          <p:cNvGrpSpPr/>
          <p:nvPr/>
        </p:nvGrpSpPr>
        <p:grpSpPr>
          <a:xfrm>
            <a:off x="-76109" y="1203255"/>
            <a:ext cx="600537" cy="4473853"/>
            <a:chOff x="-52981" y="1125483"/>
            <a:chExt cx="798735" cy="4473853"/>
          </a:xfrm>
        </p:grpSpPr>
        <p:pic>
          <p:nvPicPr>
            <p:cNvPr id="18" name="Picture 17"/>
            <p:cNvPicPr>
              <a:picLocks noChangeAspect="1"/>
            </p:cNvPicPr>
            <p:nvPr userDrawn="1"/>
          </p:nvPicPr>
          <p:blipFill rotWithShape="1">
            <a:blip r:embed="rId26" cstate="print">
              <a:duotone>
                <a:schemeClr val="accent1">
                  <a:shade val="45000"/>
                  <a:satMod val="135000"/>
                </a:schemeClr>
                <a:prstClr val="white"/>
              </a:duotone>
              <a:extLst>
                <a:ext uri="{BEBA8EAE-BF5A-486C-A8C5-ECC9F3942E4B}">
                  <a14:imgProps xmlns:a14="http://schemas.microsoft.com/office/drawing/2010/main">
                    <a14:imgLayer r:embed="rId27">
                      <a14:imgEffect>
                        <a14:brightnessContrast bright="71000" contrast="-71000"/>
                      </a14:imgEffect>
                    </a14:imgLayer>
                  </a14:imgProps>
                </a:ext>
                <a:ext uri="{28A0092B-C50C-407E-A947-70E740481C1C}">
                  <a14:useLocalDpi xmlns:a14="http://schemas.microsoft.com/office/drawing/2010/main" val="0"/>
                </a:ext>
              </a:extLst>
            </a:blip>
            <a:srcRect l="14732" t="-15443" r="39628" b="10682"/>
            <a:stretch/>
          </p:blipFill>
          <p:spPr>
            <a:xfrm rot="18624697">
              <a:off x="-104010" y="1960728"/>
              <a:ext cx="671650" cy="227784"/>
            </a:xfrm>
            <a:prstGeom prst="rect">
              <a:avLst/>
            </a:prstGeom>
          </p:spPr>
        </p:pic>
        <p:pic>
          <p:nvPicPr>
            <p:cNvPr id="19" name="Picture 18"/>
            <p:cNvPicPr>
              <a:picLocks noChangeAspect="1"/>
            </p:cNvPicPr>
            <p:nvPr userDrawn="1"/>
          </p:nvPicPr>
          <p:blipFill rotWithShape="1">
            <a:blip r:embed="rId17" cstate="print">
              <a:extLst>
                <a:ext uri="{28A0092B-C50C-407E-A947-70E740481C1C}">
                  <a14:useLocalDpi xmlns:a14="http://schemas.microsoft.com/office/drawing/2010/main" val="0"/>
                </a:ext>
              </a:extLst>
            </a:blip>
            <a:srcRect l="31080" t="18385" r="39628" b="19975"/>
            <a:stretch/>
          </p:blipFill>
          <p:spPr>
            <a:xfrm rot="3558152">
              <a:off x="-73027" y="1305227"/>
              <a:ext cx="521683" cy="162196"/>
            </a:xfrm>
            <a:prstGeom prst="rect">
              <a:avLst/>
            </a:prstGeom>
          </p:spPr>
        </p:pic>
        <p:pic>
          <p:nvPicPr>
            <p:cNvPr id="21" name="Picture 20"/>
            <p:cNvPicPr>
              <a:picLocks noChangeAspect="1"/>
            </p:cNvPicPr>
            <p:nvPr userDrawn="1"/>
          </p:nvPicPr>
          <p:blipFill rotWithShape="1">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2358306">
              <a:off x="-52981" y="3966516"/>
              <a:ext cx="798735" cy="179156"/>
            </a:xfrm>
            <a:prstGeom prst="rect">
              <a:avLst/>
            </a:prstGeom>
          </p:spPr>
        </p:pic>
        <p:pic>
          <p:nvPicPr>
            <p:cNvPr id="27" name="Picture 26"/>
            <p:cNvPicPr>
              <a:picLocks noChangeAspect="1"/>
            </p:cNvPicPr>
            <p:nvPr userDrawn="1"/>
          </p:nvPicPr>
          <p:blipFill rotWithShape="1">
            <a:blip r:embed="rId28" cstate="print">
              <a:extLst>
                <a:ext uri="{BEBA8EAE-BF5A-486C-A8C5-ECC9F3942E4B}">
                  <a14:imgProps xmlns:a14="http://schemas.microsoft.com/office/drawing/2010/main">
                    <a14:imgLayer r:embed="rId29">
                      <a14:imgEffect>
                        <a14:brightnessContrast bright="100000"/>
                      </a14:imgEffect>
                    </a14:imgLayer>
                  </a14:imgProps>
                </a:ext>
                <a:ext uri="{28A0092B-C50C-407E-A947-70E740481C1C}">
                  <a14:useLocalDpi xmlns:a14="http://schemas.microsoft.com/office/drawing/2010/main" val="0"/>
                </a:ext>
              </a:extLst>
            </a:blip>
            <a:srcRect l="28111" t="-3235" r="39627" b="19978"/>
            <a:stretch/>
          </p:blipFill>
          <p:spPr>
            <a:xfrm rot="2427916">
              <a:off x="24157" y="3021718"/>
              <a:ext cx="475747" cy="181399"/>
            </a:xfrm>
            <a:prstGeom prst="rect">
              <a:avLst/>
            </a:prstGeom>
          </p:spPr>
        </p:pic>
        <p:pic>
          <p:nvPicPr>
            <p:cNvPr id="28" name="Picture 27"/>
            <p:cNvPicPr>
              <a:picLocks noChangeAspect="1"/>
            </p:cNvPicPr>
            <p:nvPr userDrawn="1"/>
          </p:nvPicPr>
          <p:blipFill rotWithShape="1">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16200000">
              <a:off x="-273760" y="5110391"/>
              <a:ext cx="798735" cy="179156"/>
            </a:xfrm>
            <a:prstGeom prst="rect">
              <a:avLst/>
            </a:prstGeom>
          </p:spPr>
        </p:pic>
      </p:grpSp>
      <p:pic>
        <p:nvPicPr>
          <p:cNvPr id="29" name="Picture 28"/>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427752" y="36470"/>
            <a:ext cx="1614491" cy="496930"/>
          </a:xfrm>
          <a:prstGeom prst="rect">
            <a:avLst/>
          </a:prstGeom>
        </p:spPr>
      </p:pic>
    </p:spTree>
    <p:extLst>
      <p:ext uri="{BB962C8B-B14F-4D97-AF65-F5344CB8AC3E}">
        <p14:creationId xmlns:p14="http://schemas.microsoft.com/office/powerpoint/2010/main" val="2792097003"/>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hf sldNum="0" hdr="0" dt="0"/>
  <p:txStyles>
    <p:titleStyle>
      <a:lvl1pPr algn="ctr" defTabSz="1218987" rtl="0" eaLnBrk="1" latinLnBrk="0" hangingPunct="1">
        <a:spcBef>
          <a:spcPct val="0"/>
        </a:spcBef>
        <a:buNone/>
        <a:defRPr sz="4400" kern="1200">
          <a:solidFill>
            <a:schemeClr val="tx1"/>
          </a:solidFill>
          <a:latin typeface="Century Gothic" panose="020B0502020202020204" pitchFamily="34" charset="0"/>
          <a:ea typeface="+mj-ea"/>
          <a:cs typeface="+mj-cs"/>
        </a:defRPr>
      </a:lvl1pPr>
    </p:titleStyle>
    <p:bodyStyle>
      <a:lvl1pPr marL="457120" indent="-457120" algn="l" defTabSz="1218987" rtl="0" eaLnBrk="1" latinLnBrk="0" hangingPunct="1">
        <a:spcBef>
          <a:spcPct val="20000"/>
        </a:spcBef>
        <a:buFont typeface="Arial" panose="020B0604020202020204" pitchFamily="34" charset="0"/>
        <a:buChar char="•"/>
        <a:defRPr sz="3200" kern="1200">
          <a:solidFill>
            <a:srgbClr val="5EACFF"/>
          </a:solidFill>
          <a:latin typeface="Century Gothic" panose="020B0502020202020204" pitchFamily="34" charset="0"/>
          <a:ea typeface="+mn-ea"/>
          <a:cs typeface="+mn-cs"/>
        </a:defRPr>
      </a:lvl1pPr>
      <a:lvl2pPr marL="990427" indent="-380933" algn="l" defTabSz="1218987" rtl="0" eaLnBrk="1" latinLnBrk="0" hangingPunct="1">
        <a:spcBef>
          <a:spcPct val="20000"/>
        </a:spcBef>
        <a:buFont typeface="Arial" panose="020B0604020202020204" pitchFamily="34" charset="0"/>
        <a:buChar char="–"/>
        <a:defRPr sz="3700" kern="1200">
          <a:solidFill>
            <a:schemeClr val="tx1"/>
          </a:solidFill>
          <a:latin typeface="+mj-lt"/>
          <a:ea typeface="+mn-ea"/>
          <a:cs typeface="+mn-cs"/>
        </a:defRPr>
      </a:lvl2pPr>
      <a:lvl3pPr marL="1523733" indent="-304747" algn="l" defTabSz="1218987" rtl="0" eaLnBrk="1" latinLnBrk="0" hangingPunct="1">
        <a:spcBef>
          <a:spcPct val="20000"/>
        </a:spcBef>
        <a:buFont typeface="Arial" panose="020B0604020202020204" pitchFamily="34" charset="0"/>
        <a:buChar char="•"/>
        <a:defRPr sz="3200" kern="1200">
          <a:solidFill>
            <a:schemeClr val="tx1"/>
          </a:solidFill>
          <a:latin typeface="+mj-lt"/>
          <a:ea typeface="+mn-ea"/>
          <a:cs typeface="+mn-cs"/>
        </a:defRPr>
      </a:lvl3pPr>
      <a:lvl4pPr marL="2133227" indent="-304747" algn="l" defTabSz="1218987" rtl="0" eaLnBrk="1" latinLnBrk="0" hangingPunct="1">
        <a:spcBef>
          <a:spcPct val="20000"/>
        </a:spcBef>
        <a:buFont typeface="Arial" panose="020B0604020202020204" pitchFamily="34" charset="0"/>
        <a:buChar char="–"/>
        <a:defRPr sz="2700" kern="1200">
          <a:solidFill>
            <a:schemeClr val="tx1"/>
          </a:solidFill>
          <a:latin typeface="+mj-lt"/>
          <a:ea typeface="+mn-ea"/>
          <a:cs typeface="+mn-cs"/>
        </a:defRPr>
      </a:lvl4pPr>
      <a:lvl5pPr marL="2742720" indent="-304747" algn="l" defTabSz="1218987" rtl="0" eaLnBrk="1" latinLnBrk="0" hangingPunct="1">
        <a:spcBef>
          <a:spcPct val="20000"/>
        </a:spcBef>
        <a:buFont typeface="Arial" panose="020B0604020202020204" pitchFamily="34" charset="0"/>
        <a:buChar char="»"/>
        <a:defRPr sz="2700" kern="1200">
          <a:solidFill>
            <a:schemeClr val="tx1"/>
          </a:solidFill>
          <a:latin typeface="+mj-lt"/>
          <a:ea typeface="+mn-ea"/>
          <a:cs typeface="+mn-cs"/>
        </a:defRPr>
      </a:lvl5pPr>
      <a:lvl6pPr marL="335221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E0B4F-18D0-4301-A5D7-710D8C21BD0D}" type="datetimeFigureOut">
              <a:rPr lang="en-US" smtClean="0"/>
              <a:t>2/11/2019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E7924F-1439-4943-8A56-BEAF3C9E6DAD}" type="slidenum">
              <a:rPr lang="en-US" smtClean="0"/>
              <a:t>‹#›</a:t>
            </a:fld>
            <a:endParaRPr lang="en-US"/>
          </a:p>
        </p:txBody>
      </p:sp>
      <p:sp>
        <p:nvSpPr>
          <p:cNvPr id="7" name="Footer Placeholder 4"/>
          <p:cNvSpPr txBox="1">
            <a:spLocks/>
          </p:cNvSpPr>
          <p:nvPr userDrawn="1"/>
        </p:nvSpPr>
        <p:spPr>
          <a:xfrm>
            <a:off x="517870" y="6569075"/>
            <a:ext cx="8245130" cy="365125"/>
          </a:xfrm>
          <a:prstGeom prst="rect">
            <a:avLst/>
          </a:prstGeom>
        </p:spPr>
        <p:txBody>
          <a:bodyPr vert="horz" lIns="121899" tIns="60949" rIns="121899" bIns="60949" rtlCol="0" anchor="ctr"/>
          <a:lstStyle>
            <a:defPPr>
              <a:defRPr lang="en-US"/>
            </a:defPPr>
            <a:lvl1pPr marL="0" algn="ctr" defTabSz="914400" rtl="0" eaLnBrk="1" latinLnBrk="0" hangingPunct="1">
              <a:defRPr sz="8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This document contains confidential information conveyed by fintech.net. Any dissemination, distribution, copying, or misrepresentation of the contents of this document is strictly prohibited.</a:t>
            </a:r>
            <a:endParaRPr lang="en-US" dirty="0"/>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908" y="6172200"/>
            <a:ext cx="570474" cy="612648"/>
          </a:xfrm>
          <a:prstGeom prst="rect">
            <a:avLst/>
          </a:prstGeom>
        </p:spPr>
      </p:pic>
      <p:pic>
        <p:nvPicPr>
          <p:cNvPr id="9" name="Picture 8"/>
          <p:cNvPicPr>
            <a:picLocks noChangeAspect="1"/>
          </p:cNvPicPr>
          <p:nvPr userDrawn="1"/>
        </p:nvPicPr>
        <p:blipFill rotWithShape="1">
          <a:blip r:embed="rId14">
            <a:extLst>
              <a:ext uri="{28A0092B-C50C-407E-A947-70E740481C1C}">
                <a14:useLocalDpi xmlns:a14="http://schemas.microsoft.com/office/drawing/2010/main" val="0"/>
              </a:ext>
            </a:extLst>
          </a:blip>
          <a:srcRect l="22619" t="1112"/>
          <a:stretch/>
        </p:blipFill>
        <p:spPr>
          <a:xfrm>
            <a:off x="-13852" y="-12192"/>
            <a:ext cx="558418" cy="6260591"/>
          </a:xfrm>
          <a:prstGeom prst="rect">
            <a:avLst/>
          </a:prstGeom>
        </p:spPr>
      </p:pic>
      <p:grpSp>
        <p:nvGrpSpPr>
          <p:cNvPr id="10" name="Group 9"/>
          <p:cNvGrpSpPr/>
          <p:nvPr userDrawn="1"/>
        </p:nvGrpSpPr>
        <p:grpSpPr>
          <a:xfrm>
            <a:off x="-76109" y="1203255"/>
            <a:ext cx="600537" cy="4473853"/>
            <a:chOff x="-52981" y="1125483"/>
            <a:chExt cx="798735" cy="4473853"/>
          </a:xfrm>
        </p:grpSpPr>
        <p:pic>
          <p:nvPicPr>
            <p:cNvPr id="11" name="Picture 10"/>
            <p:cNvPicPr>
              <a:picLocks noChangeAspect="1"/>
            </p:cNvPicPr>
            <p:nvPr userDrawn="1"/>
          </p:nvPicPr>
          <p:blipFill rotWithShape="1">
            <a:blip r:embed="rId15" cstate="print">
              <a:duotone>
                <a:schemeClr val="accent1">
                  <a:shade val="45000"/>
                  <a:satMod val="135000"/>
                </a:schemeClr>
                <a:prstClr val="white"/>
              </a:duotone>
              <a:extLst>
                <a:ext uri="{BEBA8EAE-BF5A-486C-A8C5-ECC9F3942E4B}">
                  <a14:imgProps xmlns:a14="http://schemas.microsoft.com/office/drawing/2010/main">
                    <a14:imgLayer r:embed="rId16">
                      <a14:imgEffect>
                        <a14:brightnessContrast bright="71000" contrast="-71000"/>
                      </a14:imgEffect>
                    </a14:imgLayer>
                  </a14:imgProps>
                </a:ext>
                <a:ext uri="{28A0092B-C50C-407E-A947-70E740481C1C}">
                  <a14:useLocalDpi xmlns:a14="http://schemas.microsoft.com/office/drawing/2010/main" val="0"/>
                </a:ext>
              </a:extLst>
            </a:blip>
            <a:srcRect l="14732" t="-15443" r="39628" b="10682"/>
            <a:stretch/>
          </p:blipFill>
          <p:spPr>
            <a:xfrm rot="18624697">
              <a:off x="-104010" y="1960728"/>
              <a:ext cx="671650" cy="227784"/>
            </a:xfrm>
            <a:prstGeom prst="rect">
              <a:avLst/>
            </a:prstGeom>
          </p:spPr>
        </p:pic>
        <p:pic>
          <p:nvPicPr>
            <p:cNvPr id="12" name="Picture 11"/>
            <p:cNvPicPr>
              <a:picLocks noChangeAspect="1"/>
            </p:cNvPicPr>
            <p:nvPr userDrawn="1"/>
          </p:nvPicPr>
          <p:blipFill rotWithShape="1">
            <a:blip r:embed="rId17" cstate="print">
              <a:extLst>
                <a:ext uri="{28A0092B-C50C-407E-A947-70E740481C1C}">
                  <a14:useLocalDpi xmlns:a14="http://schemas.microsoft.com/office/drawing/2010/main" val="0"/>
                </a:ext>
              </a:extLst>
            </a:blip>
            <a:srcRect l="31080" t="18385" r="39628" b="19975"/>
            <a:stretch/>
          </p:blipFill>
          <p:spPr>
            <a:xfrm rot="3558152">
              <a:off x="-73027" y="1305227"/>
              <a:ext cx="521683" cy="162196"/>
            </a:xfrm>
            <a:prstGeom prst="rect">
              <a:avLst/>
            </a:prstGeom>
          </p:spPr>
        </p:pic>
        <p:pic>
          <p:nvPicPr>
            <p:cNvPr id="13" name="Picture 12"/>
            <p:cNvPicPr>
              <a:picLocks noChangeAspect="1"/>
            </p:cNvPicPr>
            <p:nvPr userDrawn="1"/>
          </p:nvPicPr>
          <p:blipFill rotWithShape="1">
            <a:blip r:embed="rId18" cstate="print">
              <a:extLst>
                <a:ext uri="{BEBA8EAE-BF5A-486C-A8C5-ECC9F3942E4B}">
                  <a14:imgProps xmlns:a14="http://schemas.microsoft.com/office/drawing/2010/main">
                    <a14:imgLayer r:embed="rId19">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2358306">
              <a:off x="-52981" y="3966516"/>
              <a:ext cx="798735" cy="179156"/>
            </a:xfrm>
            <a:prstGeom prst="rect">
              <a:avLst/>
            </a:prstGeom>
          </p:spPr>
        </p:pic>
        <p:pic>
          <p:nvPicPr>
            <p:cNvPr id="14" name="Picture 13"/>
            <p:cNvPicPr>
              <a:picLocks noChangeAspect="1"/>
            </p:cNvPicPr>
            <p:nvPr userDrawn="1"/>
          </p:nvPicPr>
          <p:blipFill rotWithShape="1">
            <a:blip r:embed="rId20" cstate="print">
              <a:extLst>
                <a:ext uri="{BEBA8EAE-BF5A-486C-A8C5-ECC9F3942E4B}">
                  <a14:imgProps xmlns:a14="http://schemas.microsoft.com/office/drawing/2010/main">
                    <a14:imgLayer r:embed="rId21">
                      <a14:imgEffect>
                        <a14:brightnessContrast bright="100000"/>
                      </a14:imgEffect>
                    </a14:imgLayer>
                  </a14:imgProps>
                </a:ext>
                <a:ext uri="{28A0092B-C50C-407E-A947-70E740481C1C}">
                  <a14:useLocalDpi xmlns:a14="http://schemas.microsoft.com/office/drawing/2010/main" val="0"/>
                </a:ext>
              </a:extLst>
            </a:blip>
            <a:srcRect l="28111" t="-3235" r="39627" b="19978"/>
            <a:stretch/>
          </p:blipFill>
          <p:spPr>
            <a:xfrm rot="2427916">
              <a:off x="24157" y="3021718"/>
              <a:ext cx="475747" cy="181399"/>
            </a:xfrm>
            <a:prstGeom prst="rect">
              <a:avLst/>
            </a:prstGeom>
          </p:spPr>
        </p:pic>
        <p:pic>
          <p:nvPicPr>
            <p:cNvPr id="15" name="Picture 14"/>
            <p:cNvPicPr>
              <a:picLocks noChangeAspect="1"/>
            </p:cNvPicPr>
            <p:nvPr userDrawn="1"/>
          </p:nvPicPr>
          <p:blipFill rotWithShape="1">
            <a:blip r:embed="rId22" cstate="print">
              <a:extLst>
                <a:ext uri="{BEBA8EAE-BF5A-486C-A8C5-ECC9F3942E4B}">
                  <a14:imgProps xmlns:a14="http://schemas.microsoft.com/office/drawing/2010/main">
                    <a14:imgLayer r:embed="rId23">
                      <a14:imgEffect>
                        <a14:brightnessContrast bright="100000"/>
                      </a14:imgEffect>
                    </a14:imgLayer>
                  </a14:imgProps>
                </a:ext>
                <a:ext uri="{28A0092B-C50C-407E-A947-70E740481C1C}">
                  <a14:useLocalDpi xmlns:a14="http://schemas.microsoft.com/office/drawing/2010/main" val="0"/>
                </a:ext>
              </a:extLst>
            </a:blip>
            <a:srcRect l="15524" t="11939" r="39628" b="19976"/>
            <a:stretch/>
          </p:blipFill>
          <p:spPr>
            <a:xfrm rot="16200000">
              <a:off x="-273760" y="5110391"/>
              <a:ext cx="798735" cy="179156"/>
            </a:xfrm>
            <a:prstGeom prst="rect">
              <a:avLst/>
            </a:prstGeom>
          </p:spPr>
        </p:pic>
      </p:grpSp>
      <p:sp>
        <p:nvSpPr>
          <p:cNvPr id="16" name="Slide Number Placeholder 10"/>
          <p:cNvSpPr txBox="1">
            <a:spLocks/>
          </p:cNvSpPr>
          <p:nvPr userDrawn="1"/>
        </p:nvSpPr>
        <p:spPr>
          <a:xfrm>
            <a:off x="8780530" y="6461767"/>
            <a:ext cx="225361" cy="300403"/>
          </a:xfrm>
          <a:prstGeom prst="rect">
            <a:avLst/>
          </a:prstGeom>
          <a:solidFill>
            <a:srgbClr val="143163"/>
          </a:solidFill>
        </p:spPr>
        <p:txBody>
          <a:bodyPr vert="horz" lIns="0" tIns="0" rIns="0" bIns="0" rtlCol="0" anchor="ctr" anchorCtr="0"/>
          <a:lstStyle>
            <a:defPPr>
              <a:defRPr lang="en-US"/>
            </a:defPPr>
            <a:lvl1pPr marL="0" algn="ctr" defTabSz="914400" rtl="0" eaLnBrk="1" fontAlgn="auto" latinLnBrk="0" hangingPunct="1">
              <a:spcBef>
                <a:spcPts val="0"/>
              </a:spcBef>
              <a:spcAft>
                <a:spcPts val="0"/>
              </a:spcAft>
              <a:defRPr sz="1067"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09585">
              <a:defRPr/>
            </a:pPr>
            <a:fld id="{84DCB2BA-4BCB-CF43-ABD4-1009447527EC}" type="slidenum">
              <a:rPr lang="en-US" kern="0" smtClean="0">
                <a:solidFill>
                  <a:srgbClr val="FFFFFF"/>
                </a:solidFill>
              </a:rPr>
              <a:pPr defTabSz="609585">
                <a:defRPr/>
              </a:pPr>
              <a:t>‹#›</a:t>
            </a:fld>
            <a:endParaRPr lang="en-US" kern="0" dirty="0">
              <a:solidFill>
                <a:srgbClr val="FFFFFF"/>
              </a:solidFill>
            </a:endParaRPr>
          </a:p>
        </p:txBody>
      </p:sp>
    </p:spTree>
    <p:extLst>
      <p:ext uri="{BB962C8B-B14F-4D97-AF65-F5344CB8AC3E}">
        <p14:creationId xmlns:p14="http://schemas.microsoft.com/office/powerpoint/2010/main" val="329766165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google.com/url?sa=i&amp;rct=j&amp;q=&amp;esrc=s&amp;source=images&amp;cd=&amp;cad=rja&amp;uact=8&amp;ved=2ahUKEwjuxPa3reLbAhWHjVkKHUpED5QQjRx6BAgBEAU&amp;url=https://eandt.theiet.org/content/articles/2017/09/drinkers-pour-their-own-pints-and-pay-at-automated-beer-serving-machines/&amp;psig=AOvVaw2B0URnbVnLc-eqQNbmaems&amp;ust=1529587945440741" TargetMode="Externa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google.com/url?sa=i&amp;rct=j&amp;q=&amp;esrc=s&amp;source=images&amp;cd=&amp;cad=rja&amp;uact=8&amp;ved=2ahUKEwjyrpWnn9baAhVBzFMKHRdxBioQjRx6BAgAEAU&amp;url=http://www.buildabasket.com/a-canadian-whisky-gift-basket.html&amp;psig=AOvVaw1cxmzlOrXrePzjzhPliEnK&amp;ust=1524773813588447" TargetMode="External"/><Relationship Id="rId1" Type="http://schemas.openxmlformats.org/officeDocument/2006/relationships/slideLayout" Target="../slideLayouts/slideLayout33.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google.com/url?sa=i&amp;rct=j&amp;q=&amp;esrc=s&amp;source=images&amp;cd=&amp;cad=rja&amp;uact=8&amp;ved=2ahUKEwjQ2ZWcuNbaAhUN71MKHQGlDtEQjRx6BAgAEAU&amp;url=https://www.yahnundasis.org/calendar/view/707/2-for-1-drinks/2015-12-04&amp;psig=AOvVaw1RRkmILOroziIaJqAL0MaV&amp;ust=1524780489865155" TargetMode="Externa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 Id="rId4" Type="http://schemas.openxmlformats.org/officeDocument/2006/relationships/image" Target="../media/image18.jpe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hyperlink" Target="https://www.google.com/url?sa=i&amp;rct=j&amp;q=&amp;esrc=s&amp;source=images&amp;cd=&amp;cad=rja&amp;uact=8&amp;ved=2ahUKEwjf3fC-9tjaAhWEmVkKHQa3BQMQjRx6BAgAEAU&amp;url=https://www.rpmalamo.com/cash-for-kindness&amp;psig=AOvVaw2tMx2tZDMSiBhD8ChhngGQ&amp;ust=1524865950185636" TargetMode="External"/><Relationship Id="rId1" Type="http://schemas.openxmlformats.org/officeDocument/2006/relationships/slideLayout" Target="../slideLayouts/slideLayout33.xml"/><Relationship Id="rId6" Type="http://schemas.openxmlformats.org/officeDocument/2006/relationships/hyperlink" Target="http://www.fintech.net/corp/home" TargetMode="External"/><Relationship Id="rId5" Type="http://schemas.openxmlformats.org/officeDocument/2006/relationships/image" Target="../media/image30.jpeg"/><Relationship Id="rId4" Type="http://schemas.openxmlformats.org/officeDocument/2006/relationships/hyperlink" Target="https://www.google.com/url?sa=i&amp;rct=j&amp;q=&amp;esrc=s&amp;source=images&amp;cd=&amp;cad=rja&amp;uact=8&amp;ved=2ahUKEwiz2vrX9tjaAhUNxVkKHXWVB7QQjRx6BAgAEAU&amp;url=https://www.thebalance.com/counter-checks-315327&amp;psig=AOvVaw3yaNcuuLl3Tq5oM7ke9C0l&amp;ust=152486598807153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com/url?sa=i&amp;rct=j&amp;q=&amp;esrc=s&amp;source=images&amp;cd=&amp;cad=rja&amp;uact=8&amp;ved=2ahUKEwim0Zy0sfTbAhXIqlkKHbEmALoQjRx6BAgBEAU&amp;url=http://www.charlottemagazine.com/Charlotte-Magazine/October-2016/Rating-Charlottes-Food-Delivery-Services/&amp;psig=AOvVaw1NGqbfPIf25vqLYzz4OIhr&amp;ust=1530206078712654" TargetMode="Externa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google.com/url?sa=i&amp;rct=j&amp;q=&amp;esrc=s&amp;source=images&amp;cd=&amp;cad=rja&amp;uact=8&amp;ved=0ahUKEwjC-ODw8f7RAhVD7yYKHdE0AlEQjRwIBw&amp;url=https://www.xcelhr.com/resources/employee-relations/recordkeeping-requirements&amp;psig=AFQjCNGsMHGSJbTSH-rpOVTfLZ8njeNTjQ&amp;ust=1486587918417294" TargetMode="Externa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url?sa=i&amp;rct=j&amp;q=&amp;esrc=s&amp;source=images&amp;cd=&amp;cad=rja&amp;uact=8&amp;ved=0ahUKEwjqq423uoXRAhXMTSYKHbSkAlkQjRwIBw&amp;url=http://sportslife7.blogspot.com/2009/08/celebrating-prohibition-repeal.html&amp;psig=AFQjCNE2ZoK2VQ6hTpJOrjq9m8KerRjczw&amp;ust=1482415550824141" TargetMode="Externa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google.com/url?sa=i&amp;rct=j&amp;q=&amp;esrc=s&amp;source=images&amp;cd=&amp;cad=rja&amp;uact=8&amp;ved=0ahUKEwj4wu6bmobRAhXESiYKHUgnA_EQjRwIBw&amp;url=https://reformproject.wikispaces.com/Temperance+Movement-+Sharry.Barton.Hecker&amp;psig=AFQjCNE7AmI9gv01s79R2_6PRITFK4QfCg&amp;ust=1482441263226385" TargetMode="Externa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tabc.texas.gov/index.asp" TargetMode="Externa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openxmlformats.org/officeDocument/2006/relationships/hyperlink" Target="https://www.tabc.state.tx.us/laws/other/TABCRules.pdf" TargetMode="External"/><Relationship Id="rId2" Type="http://schemas.openxmlformats.org/officeDocument/2006/relationships/hyperlink" Target="https://www.tabc.state.tx.us/laws/code/85th/AllTitles.pdf" TargetMode="External"/><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8357" y="6359219"/>
            <a:ext cx="8686800" cy="400110"/>
          </a:xfrm>
          <a:prstGeom prst="rect">
            <a:avLst/>
          </a:prstGeom>
          <a:noFill/>
        </p:spPr>
        <p:txBody>
          <a:bodyPr wrap="square" rtlCol="0">
            <a:spAutoFit/>
          </a:bodyPr>
          <a:lstStyle/>
          <a:p>
            <a:pPr algn="ctr"/>
            <a:r>
              <a:rPr lang="en-US" sz="1200" dirty="0" smtClean="0">
                <a:solidFill>
                  <a:schemeClr val="bg1">
                    <a:lumMod val="65000"/>
                  </a:schemeClr>
                </a:solidFill>
              </a:rPr>
              <a:t>July </a:t>
            </a:r>
            <a:r>
              <a:rPr lang="en-US" sz="1200" dirty="0" smtClean="0">
                <a:solidFill>
                  <a:schemeClr val="bg1">
                    <a:lumMod val="65000"/>
                  </a:schemeClr>
                </a:solidFill>
              </a:rPr>
              <a:t>2018</a:t>
            </a:r>
          </a:p>
          <a:p>
            <a:pPr algn="ctr"/>
            <a:r>
              <a:rPr lang="en-US" sz="800" dirty="0">
                <a:solidFill>
                  <a:schemeClr val="bg1">
                    <a:lumMod val="65000"/>
                  </a:schemeClr>
                </a:solidFill>
              </a:rPr>
              <a:t>This </a:t>
            </a:r>
            <a:r>
              <a:rPr lang="en-US" sz="800" dirty="0" smtClean="0">
                <a:solidFill>
                  <a:schemeClr val="bg1">
                    <a:lumMod val="65000"/>
                  </a:schemeClr>
                </a:solidFill>
              </a:rPr>
              <a:t>document </a:t>
            </a:r>
            <a:r>
              <a:rPr lang="en-US" sz="800" dirty="0">
                <a:solidFill>
                  <a:schemeClr val="bg1">
                    <a:lumMod val="65000"/>
                  </a:schemeClr>
                </a:solidFill>
              </a:rPr>
              <a:t>contains confidential information conveyed by fintech.net.  Any dissemination, distribution, copying, or misrepresentation of the contents of this </a:t>
            </a:r>
            <a:r>
              <a:rPr lang="en-US" sz="800" dirty="0" smtClean="0">
                <a:solidFill>
                  <a:schemeClr val="bg1">
                    <a:lumMod val="65000"/>
                  </a:schemeClr>
                </a:solidFill>
              </a:rPr>
              <a:t>document </a:t>
            </a:r>
            <a:r>
              <a:rPr lang="en-US" sz="800" dirty="0">
                <a:solidFill>
                  <a:schemeClr val="bg1">
                    <a:lumMod val="65000"/>
                  </a:schemeClr>
                </a:solidFill>
              </a:rPr>
              <a:t>is strictly prohibited.</a:t>
            </a:r>
          </a:p>
        </p:txBody>
      </p:sp>
      <p:sp>
        <p:nvSpPr>
          <p:cNvPr id="2" name="Rectangle 1"/>
          <p:cNvSpPr/>
          <p:nvPr/>
        </p:nvSpPr>
        <p:spPr>
          <a:xfrm>
            <a:off x="916056" y="1143000"/>
            <a:ext cx="7618344" cy="4800600"/>
          </a:xfrm>
          <a:prstGeom prst="rect">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16056" y="1143000"/>
            <a:ext cx="7391401" cy="1015663"/>
          </a:xfrm>
          <a:prstGeom prst="rect">
            <a:avLst/>
          </a:prstGeom>
        </p:spPr>
        <p:txBody>
          <a:bodyPr wrap="square">
            <a:spAutoFit/>
          </a:bodyPr>
          <a:lstStyle/>
          <a:p>
            <a:pPr algn="ctr"/>
            <a:r>
              <a:rPr lang="en-US" sz="6000" b="1" i="1" spc="-150" dirty="0" smtClean="0">
                <a:solidFill>
                  <a:schemeClr val="bg1"/>
                </a:solidFill>
                <a:effectLst>
                  <a:outerShdw blurRad="38100" dist="38100" dir="2700000" algn="tl">
                    <a:srgbClr val="000000">
                      <a:alpha val="43137"/>
                    </a:srgbClr>
                  </a:outerShdw>
                </a:effectLst>
                <a:latin typeface="Century Gothic" panose="020B0502020202020204" pitchFamily="34" charset="0"/>
              </a:rPr>
              <a:t>Staying in the Know:</a:t>
            </a:r>
          </a:p>
        </p:txBody>
      </p:sp>
      <p:sp>
        <p:nvSpPr>
          <p:cNvPr id="6" name="Rectangle 5"/>
          <p:cNvSpPr/>
          <p:nvPr/>
        </p:nvSpPr>
        <p:spPr>
          <a:xfrm>
            <a:off x="802584" y="990600"/>
            <a:ext cx="7618344" cy="4800600"/>
          </a:xfrm>
          <a:prstGeom prst="rect">
            <a:avLst/>
          </a:prstGeom>
          <a:no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143000" y="2209800"/>
            <a:ext cx="70104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066800" y="2133600"/>
            <a:ext cx="7164457" cy="1323439"/>
          </a:xfrm>
          <a:prstGeom prst="rect">
            <a:avLst/>
          </a:prstGeom>
          <a:noFill/>
        </p:spPr>
        <p:txBody>
          <a:bodyPr wrap="square" rtlCol="0">
            <a:spAutoFit/>
          </a:bodyPr>
          <a:lstStyle/>
          <a:p>
            <a:pPr algn="ctr"/>
            <a:r>
              <a:rPr lang="en-US" sz="4000" i="1" dirty="0" smtClean="0">
                <a:solidFill>
                  <a:schemeClr val="bg1"/>
                </a:solidFill>
              </a:rPr>
              <a:t>Insight into the Unique Alcohol Laws in Texas</a:t>
            </a:r>
            <a:endParaRPr lang="en-US" sz="4000" i="1" dirty="0">
              <a:solidFill>
                <a:schemeClr val="bg1"/>
              </a:solidFill>
            </a:endParaRPr>
          </a:p>
        </p:txBody>
      </p:sp>
      <p:sp>
        <p:nvSpPr>
          <p:cNvPr id="9" name="TextBox 8"/>
          <p:cNvSpPr txBox="1"/>
          <p:nvPr/>
        </p:nvSpPr>
        <p:spPr>
          <a:xfrm>
            <a:off x="3621157" y="3805535"/>
            <a:ext cx="1981200" cy="461665"/>
          </a:xfrm>
          <a:prstGeom prst="rect">
            <a:avLst/>
          </a:prstGeom>
          <a:noFill/>
        </p:spPr>
        <p:txBody>
          <a:bodyPr wrap="square" rtlCol="0">
            <a:spAutoFit/>
          </a:bodyPr>
          <a:lstStyle/>
          <a:p>
            <a:pPr algn="ctr"/>
            <a:r>
              <a:rPr lang="en-US" sz="2400" dirty="0" smtClean="0">
                <a:solidFill>
                  <a:schemeClr val="bg1"/>
                </a:solidFill>
              </a:rPr>
              <a:t>with</a:t>
            </a:r>
            <a:endParaRPr lang="en-US" sz="2400" dirty="0">
              <a:solidFill>
                <a:schemeClr val="bg1"/>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95400" y="4952813"/>
            <a:ext cx="2574878" cy="618497"/>
          </a:xfrm>
          <a:prstGeom prst="rect">
            <a:avLst/>
          </a:prstGeom>
        </p:spPr>
      </p:pic>
      <p:sp>
        <p:nvSpPr>
          <p:cNvPr id="12" name="TextBox 11"/>
          <p:cNvSpPr txBox="1"/>
          <p:nvPr/>
        </p:nvSpPr>
        <p:spPr>
          <a:xfrm>
            <a:off x="3870278" y="4855642"/>
            <a:ext cx="1447800" cy="646331"/>
          </a:xfrm>
          <a:prstGeom prst="rect">
            <a:avLst/>
          </a:prstGeom>
          <a:noFill/>
        </p:spPr>
        <p:txBody>
          <a:bodyPr wrap="square" rtlCol="0">
            <a:spAutoFit/>
          </a:bodyPr>
          <a:lstStyle/>
          <a:p>
            <a:pPr algn="ctr"/>
            <a:r>
              <a:rPr lang="en-US" sz="3600" b="1" dirty="0" smtClean="0">
                <a:solidFill>
                  <a:schemeClr val="bg1"/>
                </a:solidFill>
              </a:rPr>
              <a:t>&amp;</a:t>
            </a:r>
            <a:endParaRPr lang="en-US" sz="3600" b="1"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2544" y="4884900"/>
            <a:ext cx="2743200" cy="844340"/>
          </a:xfrm>
          <a:prstGeom prst="rect">
            <a:avLst/>
          </a:prstGeom>
        </p:spPr>
      </p:pic>
    </p:spTree>
    <p:extLst>
      <p:ext uri="{BB962C8B-B14F-4D97-AF65-F5344CB8AC3E}">
        <p14:creationId xmlns:p14="http://schemas.microsoft.com/office/powerpoint/2010/main" val="3152310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45909" y="249384"/>
            <a:ext cx="8229600" cy="893616"/>
          </a:xfrm>
        </p:spPr>
        <p:txBody>
          <a:bodyPr>
            <a:noAutofit/>
          </a:bodyPr>
          <a:lstStyle/>
          <a:p>
            <a:r>
              <a:rPr lang="en-US" sz="3200" b="1" u="sng" dirty="0" smtClean="0">
                <a:solidFill>
                  <a:srgbClr val="FF0000"/>
                </a:solidFill>
              </a:rPr>
              <a:t>Serving</a:t>
            </a:r>
            <a:r>
              <a:rPr lang="en-US" sz="3200" b="1" dirty="0" smtClean="0">
                <a:solidFill>
                  <a:srgbClr val="002060"/>
                </a:solidFill>
              </a:rPr>
              <a:t> Minors at </a:t>
            </a:r>
            <a:r>
              <a:rPr lang="en-US" sz="3200" b="1" u="sng" dirty="0" smtClean="0">
                <a:solidFill>
                  <a:srgbClr val="FF0000"/>
                </a:solidFill>
              </a:rPr>
              <a:t>On-Premise </a:t>
            </a:r>
            <a:r>
              <a:rPr lang="en-US" sz="3200" b="1" dirty="0" smtClean="0">
                <a:solidFill>
                  <a:srgbClr val="002060"/>
                </a:solidFill>
              </a:rPr>
              <a:t>Locations</a:t>
            </a:r>
            <a:endParaRPr lang="en-US" sz="3200" b="1" dirty="0">
              <a:solidFill>
                <a:srgbClr val="002060"/>
              </a:solidFill>
            </a:endParaRPr>
          </a:p>
        </p:txBody>
      </p:sp>
      <p:sp>
        <p:nvSpPr>
          <p:cNvPr id="4" name="Freeform 937"/>
          <p:cNvSpPr>
            <a:spLocks/>
          </p:cNvSpPr>
          <p:nvPr/>
        </p:nvSpPr>
        <p:spPr bwMode="grayWhite">
          <a:xfrm>
            <a:off x="1364445" y="990600"/>
            <a:ext cx="955038" cy="840067"/>
          </a:xfrm>
          <a:custGeom>
            <a:avLst/>
            <a:gdLst>
              <a:gd name="T0" fmla="*/ 13 w 730"/>
              <a:gd name="T1" fmla="*/ 56 h 517"/>
              <a:gd name="T2" fmla="*/ 9 w 730"/>
              <a:gd name="T3" fmla="*/ 128 h 517"/>
              <a:gd name="T4" fmla="*/ 17 w 730"/>
              <a:gd name="T5" fmla="*/ 128 h 517"/>
              <a:gd name="T6" fmla="*/ 12 w 730"/>
              <a:gd name="T7" fmla="*/ 143 h 517"/>
              <a:gd name="T8" fmla="*/ 6 w 730"/>
              <a:gd name="T9" fmla="*/ 134 h 517"/>
              <a:gd name="T10" fmla="*/ 0 w 730"/>
              <a:gd name="T11" fmla="*/ 152 h 517"/>
              <a:gd name="T12" fmla="*/ 25 w 730"/>
              <a:gd name="T13" fmla="*/ 167 h 517"/>
              <a:gd name="T14" fmla="*/ 26 w 730"/>
              <a:gd name="T15" fmla="*/ 173 h 517"/>
              <a:gd name="T16" fmla="*/ 33 w 730"/>
              <a:gd name="T17" fmla="*/ 174 h 517"/>
              <a:gd name="T18" fmla="*/ 67 w 730"/>
              <a:gd name="T19" fmla="*/ 226 h 517"/>
              <a:gd name="T20" fmla="*/ 103 w 730"/>
              <a:gd name="T21" fmla="*/ 225 h 517"/>
              <a:gd name="T22" fmla="*/ 131 w 730"/>
              <a:gd name="T23" fmla="*/ 237 h 517"/>
              <a:gd name="T24" fmla="*/ 145 w 730"/>
              <a:gd name="T25" fmla="*/ 235 h 517"/>
              <a:gd name="T26" fmla="*/ 228 w 730"/>
              <a:gd name="T27" fmla="*/ 237 h 517"/>
              <a:gd name="T28" fmla="*/ 323 w 730"/>
              <a:gd name="T29" fmla="*/ 259 h 517"/>
              <a:gd name="T30" fmla="*/ 325 w 730"/>
              <a:gd name="T31" fmla="*/ 230 h 517"/>
              <a:gd name="T32" fmla="*/ 365 w 730"/>
              <a:gd name="T33" fmla="*/ 65 h 517"/>
              <a:gd name="T34" fmla="*/ 112 w 730"/>
              <a:gd name="T35" fmla="*/ 0 h 517"/>
              <a:gd name="T36" fmla="*/ 114 w 730"/>
              <a:gd name="T37" fmla="*/ 49 h 517"/>
              <a:gd name="T38" fmla="*/ 101 w 730"/>
              <a:gd name="T39" fmla="*/ 89 h 517"/>
              <a:gd name="T40" fmla="*/ 99 w 730"/>
              <a:gd name="T41" fmla="*/ 110 h 517"/>
              <a:gd name="T42" fmla="*/ 73 w 730"/>
              <a:gd name="T43" fmla="*/ 117 h 517"/>
              <a:gd name="T44" fmla="*/ 71 w 730"/>
              <a:gd name="T45" fmla="*/ 107 h 517"/>
              <a:gd name="T46" fmla="*/ 93 w 730"/>
              <a:gd name="T47" fmla="*/ 93 h 517"/>
              <a:gd name="T48" fmla="*/ 91 w 730"/>
              <a:gd name="T49" fmla="*/ 83 h 517"/>
              <a:gd name="T50" fmla="*/ 72 w 730"/>
              <a:gd name="T51" fmla="*/ 85 h 517"/>
              <a:gd name="T52" fmla="*/ 87 w 730"/>
              <a:gd name="T53" fmla="*/ 72 h 517"/>
              <a:gd name="T54" fmla="*/ 97 w 730"/>
              <a:gd name="T55" fmla="*/ 64 h 517"/>
              <a:gd name="T56" fmla="*/ 15 w 730"/>
              <a:gd name="T57" fmla="*/ 13 h 517"/>
              <a:gd name="T58" fmla="*/ 9 w 730"/>
              <a:gd name="T59" fmla="*/ 27 h 517"/>
              <a:gd name="T60" fmla="*/ 13 w 730"/>
              <a:gd name="T61" fmla="*/ 56 h 517"/>
              <a:gd name="T62" fmla="*/ 13 w 730"/>
              <a:gd name="T63" fmla="*/ 56 h 5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0"/>
              <a:gd name="T97" fmla="*/ 0 h 517"/>
              <a:gd name="T98" fmla="*/ 730 w 730"/>
              <a:gd name="T99" fmla="*/ 517 h 5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0" h="517">
                <a:moveTo>
                  <a:pt x="26" y="112"/>
                </a:moveTo>
                <a:lnTo>
                  <a:pt x="17" y="255"/>
                </a:lnTo>
                <a:lnTo>
                  <a:pt x="34" y="255"/>
                </a:lnTo>
                <a:lnTo>
                  <a:pt x="24" y="285"/>
                </a:lnTo>
                <a:lnTo>
                  <a:pt x="11" y="268"/>
                </a:lnTo>
                <a:lnTo>
                  <a:pt x="0" y="304"/>
                </a:lnTo>
                <a:lnTo>
                  <a:pt x="51" y="333"/>
                </a:lnTo>
                <a:lnTo>
                  <a:pt x="53" y="346"/>
                </a:lnTo>
                <a:lnTo>
                  <a:pt x="66" y="348"/>
                </a:lnTo>
                <a:lnTo>
                  <a:pt x="133" y="452"/>
                </a:lnTo>
                <a:lnTo>
                  <a:pt x="207" y="449"/>
                </a:lnTo>
                <a:lnTo>
                  <a:pt x="262" y="473"/>
                </a:lnTo>
                <a:lnTo>
                  <a:pt x="289" y="469"/>
                </a:lnTo>
                <a:lnTo>
                  <a:pt x="456" y="473"/>
                </a:lnTo>
                <a:lnTo>
                  <a:pt x="646" y="517"/>
                </a:lnTo>
                <a:lnTo>
                  <a:pt x="650" y="460"/>
                </a:lnTo>
                <a:lnTo>
                  <a:pt x="730" y="129"/>
                </a:lnTo>
                <a:lnTo>
                  <a:pt x="224" y="0"/>
                </a:lnTo>
                <a:lnTo>
                  <a:pt x="228" y="97"/>
                </a:lnTo>
                <a:lnTo>
                  <a:pt x="203" y="177"/>
                </a:lnTo>
                <a:lnTo>
                  <a:pt x="199" y="219"/>
                </a:lnTo>
                <a:lnTo>
                  <a:pt x="146" y="234"/>
                </a:lnTo>
                <a:lnTo>
                  <a:pt x="142" y="213"/>
                </a:lnTo>
                <a:lnTo>
                  <a:pt x="186" y="186"/>
                </a:lnTo>
                <a:lnTo>
                  <a:pt x="182" y="165"/>
                </a:lnTo>
                <a:lnTo>
                  <a:pt x="144" y="169"/>
                </a:lnTo>
                <a:lnTo>
                  <a:pt x="173" y="144"/>
                </a:lnTo>
                <a:lnTo>
                  <a:pt x="194" y="127"/>
                </a:lnTo>
                <a:lnTo>
                  <a:pt x="30" y="25"/>
                </a:lnTo>
                <a:lnTo>
                  <a:pt x="17" y="53"/>
                </a:lnTo>
                <a:lnTo>
                  <a:pt x="26" y="112"/>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5" name="Freeform 938"/>
          <p:cNvSpPr>
            <a:spLocks/>
          </p:cNvSpPr>
          <p:nvPr/>
        </p:nvSpPr>
        <p:spPr bwMode="grayWhite">
          <a:xfrm>
            <a:off x="2246217" y="2771282"/>
            <a:ext cx="808509" cy="1222797"/>
          </a:xfrm>
          <a:custGeom>
            <a:avLst/>
            <a:gdLst>
              <a:gd name="T0" fmla="*/ 68 w 618"/>
              <a:gd name="T1" fmla="*/ 0 h 752"/>
              <a:gd name="T2" fmla="*/ 216 w 618"/>
              <a:gd name="T3" fmla="*/ 28 h 752"/>
              <a:gd name="T4" fmla="*/ 205 w 618"/>
              <a:gd name="T5" fmla="*/ 93 h 752"/>
              <a:gd name="T6" fmla="*/ 309 w 618"/>
              <a:gd name="T7" fmla="*/ 109 h 752"/>
              <a:gd name="T8" fmla="*/ 269 w 618"/>
              <a:gd name="T9" fmla="*/ 377 h 752"/>
              <a:gd name="T10" fmla="*/ 0 w 618"/>
              <a:gd name="T11" fmla="*/ 332 h 752"/>
              <a:gd name="T12" fmla="*/ 68 w 618"/>
              <a:gd name="T13" fmla="*/ 0 h 752"/>
              <a:gd name="T14" fmla="*/ 68 w 618"/>
              <a:gd name="T15" fmla="*/ 0 h 752"/>
              <a:gd name="T16" fmla="*/ 0 60000 65536"/>
              <a:gd name="T17" fmla="*/ 0 60000 65536"/>
              <a:gd name="T18" fmla="*/ 0 60000 65536"/>
              <a:gd name="T19" fmla="*/ 0 60000 65536"/>
              <a:gd name="T20" fmla="*/ 0 60000 65536"/>
              <a:gd name="T21" fmla="*/ 0 60000 65536"/>
              <a:gd name="T22" fmla="*/ 0 60000 65536"/>
              <a:gd name="T23" fmla="*/ 0 60000 65536"/>
              <a:gd name="T24" fmla="*/ 0 w 618"/>
              <a:gd name="T25" fmla="*/ 0 h 752"/>
              <a:gd name="T26" fmla="*/ 618 w 618"/>
              <a:gd name="T27" fmla="*/ 752 h 7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8" h="752">
                <a:moveTo>
                  <a:pt x="135" y="0"/>
                </a:moveTo>
                <a:lnTo>
                  <a:pt x="433" y="55"/>
                </a:lnTo>
                <a:lnTo>
                  <a:pt x="410" y="186"/>
                </a:lnTo>
                <a:lnTo>
                  <a:pt x="618" y="218"/>
                </a:lnTo>
                <a:lnTo>
                  <a:pt x="538" y="752"/>
                </a:lnTo>
                <a:lnTo>
                  <a:pt x="0" y="663"/>
                </a:lnTo>
                <a:lnTo>
                  <a:pt x="135"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6" name="Freeform 939"/>
          <p:cNvSpPr>
            <a:spLocks/>
          </p:cNvSpPr>
          <p:nvPr/>
        </p:nvSpPr>
        <p:spPr bwMode="grayWhite">
          <a:xfrm>
            <a:off x="1113258" y="1503073"/>
            <a:ext cx="1138194" cy="1167660"/>
          </a:xfrm>
          <a:custGeom>
            <a:avLst/>
            <a:gdLst>
              <a:gd name="T0" fmla="*/ 0 w 871"/>
              <a:gd name="T1" fmla="*/ 269 h 720"/>
              <a:gd name="T2" fmla="*/ 19 w 871"/>
              <a:gd name="T3" fmla="*/ 178 h 720"/>
              <a:gd name="T4" fmla="*/ 41 w 871"/>
              <a:gd name="T5" fmla="*/ 151 h 720"/>
              <a:gd name="T6" fmla="*/ 94 w 871"/>
              <a:gd name="T7" fmla="*/ 0 h 720"/>
              <a:gd name="T8" fmla="*/ 121 w 871"/>
              <a:gd name="T9" fmla="*/ 7 h 720"/>
              <a:gd name="T10" fmla="*/ 122 w 871"/>
              <a:gd name="T11" fmla="*/ 14 h 720"/>
              <a:gd name="T12" fmla="*/ 129 w 871"/>
              <a:gd name="T13" fmla="*/ 15 h 720"/>
              <a:gd name="T14" fmla="*/ 162 w 871"/>
              <a:gd name="T15" fmla="*/ 67 h 720"/>
              <a:gd name="T16" fmla="*/ 199 w 871"/>
              <a:gd name="T17" fmla="*/ 67 h 720"/>
              <a:gd name="T18" fmla="*/ 227 w 871"/>
              <a:gd name="T19" fmla="*/ 79 h 720"/>
              <a:gd name="T20" fmla="*/ 240 w 871"/>
              <a:gd name="T21" fmla="*/ 76 h 720"/>
              <a:gd name="T22" fmla="*/ 324 w 871"/>
              <a:gd name="T23" fmla="*/ 79 h 720"/>
              <a:gd name="T24" fmla="*/ 419 w 871"/>
              <a:gd name="T25" fmla="*/ 99 h 720"/>
              <a:gd name="T26" fmla="*/ 424 w 871"/>
              <a:gd name="T27" fmla="*/ 112 h 720"/>
              <a:gd name="T28" fmla="*/ 435 w 871"/>
              <a:gd name="T29" fmla="*/ 128 h 720"/>
              <a:gd name="T30" fmla="*/ 403 w 871"/>
              <a:gd name="T31" fmla="*/ 177 h 720"/>
              <a:gd name="T32" fmla="*/ 383 w 871"/>
              <a:gd name="T33" fmla="*/ 194 h 720"/>
              <a:gd name="T34" fmla="*/ 380 w 871"/>
              <a:gd name="T35" fmla="*/ 208 h 720"/>
              <a:gd name="T36" fmla="*/ 391 w 871"/>
              <a:gd name="T37" fmla="*/ 222 h 720"/>
              <a:gd name="T38" fmla="*/ 378 w 871"/>
              <a:gd name="T39" fmla="*/ 251 h 720"/>
              <a:gd name="T40" fmla="*/ 351 w 871"/>
              <a:gd name="T41" fmla="*/ 360 h 720"/>
              <a:gd name="T42" fmla="*/ 205 w 871"/>
              <a:gd name="T43" fmla="*/ 325 h 720"/>
              <a:gd name="T44" fmla="*/ 0 w 871"/>
              <a:gd name="T45" fmla="*/ 269 h 720"/>
              <a:gd name="T46" fmla="*/ 0 w 871"/>
              <a:gd name="T47" fmla="*/ 269 h 7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71"/>
              <a:gd name="T73" fmla="*/ 0 h 720"/>
              <a:gd name="T74" fmla="*/ 871 w 871"/>
              <a:gd name="T75" fmla="*/ 720 h 7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71" h="720">
                <a:moveTo>
                  <a:pt x="0" y="537"/>
                </a:moveTo>
                <a:lnTo>
                  <a:pt x="38" y="355"/>
                </a:lnTo>
                <a:lnTo>
                  <a:pt x="82" y="302"/>
                </a:lnTo>
                <a:lnTo>
                  <a:pt x="188" y="0"/>
                </a:lnTo>
                <a:lnTo>
                  <a:pt x="243" y="15"/>
                </a:lnTo>
                <a:lnTo>
                  <a:pt x="245" y="28"/>
                </a:lnTo>
                <a:lnTo>
                  <a:pt x="258" y="30"/>
                </a:lnTo>
                <a:lnTo>
                  <a:pt x="325" y="134"/>
                </a:lnTo>
                <a:lnTo>
                  <a:pt x="399" y="133"/>
                </a:lnTo>
                <a:lnTo>
                  <a:pt x="454" y="157"/>
                </a:lnTo>
                <a:lnTo>
                  <a:pt x="481" y="152"/>
                </a:lnTo>
                <a:lnTo>
                  <a:pt x="648" y="157"/>
                </a:lnTo>
                <a:lnTo>
                  <a:pt x="838" y="199"/>
                </a:lnTo>
                <a:lnTo>
                  <a:pt x="848" y="224"/>
                </a:lnTo>
                <a:lnTo>
                  <a:pt x="871" y="256"/>
                </a:lnTo>
                <a:lnTo>
                  <a:pt x="806" y="353"/>
                </a:lnTo>
                <a:lnTo>
                  <a:pt x="766" y="389"/>
                </a:lnTo>
                <a:lnTo>
                  <a:pt x="760" y="416"/>
                </a:lnTo>
                <a:lnTo>
                  <a:pt x="783" y="444"/>
                </a:lnTo>
                <a:lnTo>
                  <a:pt x="756" y="503"/>
                </a:lnTo>
                <a:lnTo>
                  <a:pt x="703" y="720"/>
                </a:lnTo>
                <a:lnTo>
                  <a:pt x="410" y="650"/>
                </a:lnTo>
                <a:lnTo>
                  <a:pt x="0" y="537"/>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7" name="Freeform 940"/>
          <p:cNvSpPr>
            <a:spLocks/>
          </p:cNvSpPr>
          <p:nvPr/>
        </p:nvSpPr>
        <p:spPr bwMode="grayWhite">
          <a:xfrm>
            <a:off x="1005979" y="2375573"/>
            <a:ext cx="1132962" cy="2338563"/>
          </a:xfrm>
          <a:custGeom>
            <a:avLst/>
            <a:gdLst>
              <a:gd name="T0" fmla="*/ 15 w 865"/>
              <a:gd name="T1" fmla="*/ 146 h 1443"/>
              <a:gd name="T2" fmla="*/ 2 w 865"/>
              <a:gd name="T3" fmla="*/ 202 h 1443"/>
              <a:gd name="T4" fmla="*/ 44 w 865"/>
              <a:gd name="T5" fmla="*/ 293 h 1443"/>
              <a:gd name="T6" fmla="*/ 52 w 865"/>
              <a:gd name="T7" fmla="*/ 287 h 1443"/>
              <a:gd name="T8" fmla="*/ 65 w 865"/>
              <a:gd name="T9" fmla="*/ 325 h 1443"/>
              <a:gd name="T10" fmla="*/ 44 w 865"/>
              <a:gd name="T11" fmla="*/ 298 h 1443"/>
              <a:gd name="T12" fmla="*/ 39 w 865"/>
              <a:gd name="T13" fmla="*/ 340 h 1443"/>
              <a:gd name="T14" fmla="*/ 63 w 865"/>
              <a:gd name="T15" fmla="*/ 366 h 1443"/>
              <a:gd name="T16" fmla="*/ 47 w 865"/>
              <a:gd name="T17" fmla="*/ 401 h 1443"/>
              <a:gd name="T18" fmla="*/ 92 w 865"/>
              <a:gd name="T19" fmla="*/ 497 h 1443"/>
              <a:gd name="T20" fmla="*/ 82 w 865"/>
              <a:gd name="T21" fmla="*/ 532 h 1443"/>
              <a:gd name="T22" fmla="*/ 142 w 865"/>
              <a:gd name="T23" fmla="*/ 560 h 1443"/>
              <a:gd name="T24" fmla="*/ 164 w 865"/>
              <a:gd name="T25" fmla="*/ 588 h 1443"/>
              <a:gd name="T26" fmla="*/ 189 w 865"/>
              <a:gd name="T27" fmla="*/ 598 h 1443"/>
              <a:gd name="T28" fmla="*/ 189 w 865"/>
              <a:gd name="T29" fmla="*/ 615 h 1443"/>
              <a:gd name="T30" fmla="*/ 206 w 865"/>
              <a:gd name="T31" fmla="*/ 619 h 1443"/>
              <a:gd name="T32" fmla="*/ 241 w 865"/>
              <a:gd name="T33" fmla="*/ 674 h 1443"/>
              <a:gd name="T34" fmla="*/ 241 w 865"/>
              <a:gd name="T35" fmla="*/ 713 h 1443"/>
              <a:gd name="T36" fmla="*/ 395 w 865"/>
              <a:gd name="T37" fmla="*/ 721 h 1443"/>
              <a:gd name="T38" fmla="*/ 385 w 865"/>
              <a:gd name="T39" fmla="*/ 706 h 1443"/>
              <a:gd name="T40" fmla="*/ 390 w 865"/>
              <a:gd name="T41" fmla="*/ 682 h 1443"/>
              <a:gd name="T42" fmla="*/ 415 w 865"/>
              <a:gd name="T43" fmla="*/ 643 h 1443"/>
              <a:gd name="T44" fmla="*/ 433 w 865"/>
              <a:gd name="T45" fmla="*/ 632 h 1443"/>
              <a:gd name="T46" fmla="*/ 422 w 865"/>
              <a:gd name="T47" fmla="*/ 618 h 1443"/>
              <a:gd name="T48" fmla="*/ 416 w 865"/>
              <a:gd name="T49" fmla="*/ 580 h 1443"/>
              <a:gd name="T50" fmla="*/ 194 w 865"/>
              <a:gd name="T51" fmla="*/ 248 h 1443"/>
              <a:gd name="T52" fmla="*/ 246 w 865"/>
              <a:gd name="T53" fmla="*/ 56 h 1443"/>
              <a:gd name="T54" fmla="*/ 41 w 865"/>
              <a:gd name="T55" fmla="*/ 0 h 1443"/>
              <a:gd name="T56" fmla="*/ 35 w 865"/>
              <a:gd name="T57" fmla="*/ 11 h 1443"/>
              <a:gd name="T58" fmla="*/ 0 w 865"/>
              <a:gd name="T59" fmla="*/ 96 h 1443"/>
              <a:gd name="T60" fmla="*/ 15 w 865"/>
              <a:gd name="T61" fmla="*/ 146 h 1443"/>
              <a:gd name="T62" fmla="*/ 15 w 865"/>
              <a:gd name="T63" fmla="*/ 146 h 144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65"/>
              <a:gd name="T97" fmla="*/ 0 h 1443"/>
              <a:gd name="T98" fmla="*/ 865 w 865"/>
              <a:gd name="T99" fmla="*/ 1443 h 144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65" h="1443">
                <a:moveTo>
                  <a:pt x="29" y="293"/>
                </a:moveTo>
                <a:lnTo>
                  <a:pt x="4" y="405"/>
                </a:lnTo>
                <a:lnTo>
                  <a:pt x="87" y="586"/>
                </a:lnTo>
                <a:lnTo>
                  <a:pt x="103" y="574"/>
                </a:lnTo>
                <a:lnTo>
                  <a:pt x="129" y="650"/>
                </a:lnTo>
                <a:lnTo>
                  <a:pt x="87" y="597"/>
                </a:lnTo>
                <a:lnTo>
                  <a:pt x="78" y="681"/>
                </a:lnTo>
                <a:lnTo>
                  <a:pt x="125" y="732"/>
                </a:lnTo>
                <a:lnTo>
                  <a:pt x="93" y="803"/>
                </a:lnTo>
                <a:lnTo>
                  <a:pt x="184" y="994"/>
                </a:lnTo>
                <a:lnTo>
                  <a:pt x="164" y="1065"/>
                </a:lnTo>
                <a:lnTo>
                  <a:pt x="283" y="1120"/>
                </a:lnTo>
                <a:lnTo>
                  <a:pt x="327" y="1177"/>
                </a:lnTo>
                <a:lnTo>
                  <a:pt x="378" y="1196"/>
                </a:lnTo>
                <a:lnTo>
                  <a:pt x="378" y="1230"/>
                </a:lnTo>
                <a:lnTo>
                  <a:pt x="411" y="1238"/>
                </a:lnTo>
                <a:lnTo>
                  <a:pt x="481" y="1348"/>
                </a:lnTo>
                <a:lnTo>
                  <a:pt x="481" y="1426"/>
                </a:lnTo>
                <a:lnTo>
                  <a:pt x="789" y="1443"/>
                </a:lnTo>
                <a:lnTo>
                  <a:pt x="770" y="1413"/>
                </a:lnTo>
                <a:lnTo>
                  <a:pt x="779" y="1365"/>
                </a:lnTo>
                <a:lnTo>
                  <a:pt x="829" y="1287"/>
                </a:lnTo>
                <a:lnTo>
                  <a:pt x="865" y="1264"/>
                </a:lnTo>
                <a:lnTo>
                  <a:pt x="844" y="1236"/>
                </a:lnTo>
                <a:lnTo>
                  <a:pt x="831" y="1160"/>
                </a:lnTo>
                <a:lnTo>
                  <a:pt x="388" y="497"/>
                </a:lnTo>
                <a:lnTo>
                  <a:pt x="492" y="113"/>
                </a:lnTo>
                <a:lnTo>
                  <a:pt x="82" y="0"/>
                </a:lnTo>
                <a:lnTo>
                  <a:pt x="70" y="23"/>
                </a:lnTo>
                <a:lnTo>
                  <a:pt x="0" y="192"/>
                </a:lnTo>
                <a:lnTo>
                  <a:pt x="29" y="29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8" name="Freeform 941"/>
          <p:cNvSpPr>
            <a:spLocks/>
          </p:cNvSpPr>
          <p:nvPr/>
        </p:nvSpPr>
        <p:spPr bwMode="grayWhite">
          <a:xfrm>
            <a:off x="1513588" y="2557211"/>
            <a:ext cx="910557" cy="1696350"/>
          </a:xfrm>
          <a:custGeom>
            <a:avLst/>
            <a:gdLst>
              <a:gd name="T0" fmla="*/ 0 w 696"/>
              <a:gd name="T1" fmla="*/ 192 h 1047"/>
              <a:gd name="T2" fmla="*/ 221 w 696"/>
              <a:gd name="T3" fmla="*/ 523 h 1047"/>
              <a:gd name="T4" fmla="*/ 229 w 696"/>
              <a:gd name="T5" fmla="*/ 452 h 1047"/>
              <a:gd name="T6" fmla="*/ 241 w 696"/>
              <a:gd name="T7" fmla="*/ 448 h 1047"/>
              <a:gd name="T8" fmla="*/ 263 w 696"/>
              <a:gd name="T9" fmla="*/ 460 h 1047"/>
              <a:gd name="T10" fmla="*/ 281 w 696"/>
              <a:gd name="T11" fmla="*/ 398 h 1047"/>
              <a:gd name="T12" fmla="*/ 348 w 696"/>
              <a:gd name="T13" fmla="*/ 66 h 1047"/>
              <a:gd name="T14" fmla="*/ 198 w 696"/>
              <a:gd name="T15" fmla="*/ 35 h 1047"/>
              <a:gd name="T16" fmla="*/ 52 w 696"/>
              <a:gd name="T17" fmla="*/ 0 h 1047"/>
              <a:gd name="T18" fmla="*/ 0 w 696"/>
              <a:gd name="T19" fmla="*/ 192 h 1047"/>
              <a:gd name="T20" fmla="*/ 0 w 696"/>
              <a:gd name="T21" fmla="*/ 192 h 10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6"/>
              <a:gd name="T34" fmla="*/ 0 h 1047"/>
              <a:gd name="T35" fmla="*/ 696 w 696"/>
              <a:gd name="T36" fmla="*/ 1047 h 10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6" h="1047">
                <a:moveTo>
                  <a:pt x="0" y="384"/>
                </a:moveTo>
                <a:lnTo>
                  <a:pt x="443" y="1047"/>
                </a:lnTo>
                <a:lnTo>
                  <a:pt x="458" y="904"/>
                </a:lnTo>
                <a:lnTo>
                  <a:pt x="483" y="897"/>
                </a:lnTo>
                <a:lnTo>
                  <a:pt x="525" y="921"/>
                </a:lnTo>
                <a:lnTo>
                  <a:pt x="561" y="796"/>
                </a:lnTo>
                <a:lnTo>
                  <a:pt x="696" y="133"/>
                </a:lnTo>
                <a:lnTo>
                  <a:pt x="397" y="70"/>
                </a:lnTo>
                <a:lnTo>
                  <a:pt x="104" y="0"/>
                </a:lnTo>
                <a:lnTo>
                  <a:pt x="0" y="384"/>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9" name="Freeform 942"/>
          <p:cNvSpPr>
            <a:spLocks/>
          </p:cNvSpPr>
          <p:nvPr/>
        </p:nvSpPr>
        <p:spPr bwMode="grayWhite">
          <a:xfrm>
            <a:off x="2034280" y="1198183"/>
            <a:ext cx="855607" cy="1663914"/>
          </a:xfrm>
          <a:custGeom>
            <a:avLst/>
            <a:gdLst>
              <a:gd name="T0" fmla="*/ 0 w 654"/>
              <a:gd name="T1" fmla="*/ 454 h 1027"/>
              <a:gd name="T2" fmla="*/ 26 w 654"/>
              <a:gd name="T3" fmla="*/ 346 h 1027"/>
              <a:gd name="T4" fmla="*/ 40 w 654"/>
              <a:gd name="T5" fmla="*/ 316 h 1027"/>
              <a:gd name="T6" fmla="*/ 28 w 654"/>
              <a:gd name="T7" fmla="*/ 302 h 1027"/>
              <a:gd name="T8" fmla="*/ 31 w 654"/>
              <a:gd name="T9" fmla="*/ 289 h 1027"/>
              <a:gd name="T10" fmla="*/ 51 w 654"/>
              <a:gd name="T11" fmla="*/ 271 h 1027"/>
              <a:gd name="T12" fmla="*/ 84 w 654"/>
              <a:gd name="T13" fmla="*/ 222 h 1027"/>
              <a:gd name="T14" fmla="*/ 73 w 654"/>
              <a:gd name="T15" fmla="*/ 206 h 1027"/>
              <a:gd name="T16" fmla="*/ 68 w 654"/>
              <a:gd name="T17" fmla="*/ 194 h 1027"/>
              <a:gd name="T18" fmla="*/ 70 w 654"/>
              <a:gd name="T19" fmla="*/ 166 h 1027"/>
              <a:gd name="T20" fmla="*/ 109 w 654"/>
              <a:gd name="T21" fmla="*/ 0 h 1027"/>
              <a:gd name="T22" fmla="*/ 152 w 654"/>
              <a:gd name="T23" fmla="*/ 9 h 1027"/>
              <a:gd name="T24" fmla="*/ 138 w 654"/>
              <a:gd name="T25" fmla="*/ 74 h 1027"/>
              <a:gd name="T26" fmla="*/ 148 w 654"/>
              <a:gd name="T27" fmla="*/ 97 h 1027"/>
              <a:gd name="T28" fmla="*/ 149 w 654"/>
              <a:gd name="T29" fmla="*/ 111 h 1027"/>
              <a:gd name="T30" fmla="*/ 144 w 654"/>
              <a:gd name="T31" fmla="*/ 114 h 1027"/>
              <a:gd name="T32" fmla="*/ 160 w 654"/>
              <a:gd name="T33" fmla="*/ 129 h 1027"/>
              <a:gd name="T34" fmla="*/ 177 w 654"/>
              <a:gd name="T35" fmla="*/ 171 h 1027"/>
              <a:gd name="T36" fmla="*/ 182 w 654"/>
              <a:gd name="T37" fmla="*/ 208 h 1027"/>
              <a:gd name="T38" fmla="*/ 185 w 654"/>
              <a:gd name="T39" fmla="*/ 228 h 1027"/>
              <a:gd name="T40" fmla="*/ 173 w 654"/>
              <a:gd name="T41" fmla="*/ 247 h 1027"/>
              <a:gd name="T42" fmla="*/ 181 w 654"/>
              <a:gd name="T43" fmla="*/ 256 h 1027"/>
              <a:gd name="T44" fmla="*/ 204 w 654"/>
              <a:gd name="T45" fmla="*/ 243 h 1027"/>
              <a:gd name="T46" fmla="*/ 219 w 654"/>
              <a:gd name="T47" fmla="*/ 309 h 1027"/>
              <a:gd name="T48" fmla="*/ 230 w 654"/>
              <a:gd name="T49" fmla="*/ 313 h 1027"/>
              <a:gd name="T50" fmla="*/ 232 w 654"/>
              <a:gd name="T51" fmla="*/ 332 h 1027"/>
              <a:gd name="T52" fmla="*/ 262 w 654"/>
              <a:gd name="T53" fmla="*/ 339 h 1027"/>
              <a:gd name="T54" fmla="*/ 308 w 654"/>
              <a:gd name="T55" fmla="*/ 339 h 1027"/>
              <a:gd name="T56" fmla="*/ 327 w 654"/>
              <a:gd name="T57" fmla="*/ 348 h 1027"/>
              <a:gd name="T58" fmla="*/ 300 w 654"/>
              <a:gd name="T59" fmla="*/ 513 h 1027"/>
              <a:gd name="T60" fmla="*/ 150 w 654"/>
              <a:gd name="T61" fmla="*/ 486 h 1027"/>
              <a:gd name="T62" fmla="*/ 0 w 654"/>
              <a:gd name="T63" fmla="*/ 454 h 1027"/>
              <a:gd name="T64" fmla="*/ 0 w 654"/>
              <a:gd name="T65" fmla="*/ 454 h 102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54"/>
              <a:gd name="T100" fmla="*/ 0 h 1027"/>
              <a:gd name="T101" fmla="*/ 654 w 654"/>
              <a:gd name="T102" fmla="*/ 1027 h 102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54" h="1027">
                <a:moveTo>
                  <a:pt x="0" y="909"/>
                </a:moveTo>
                <a:lnTo>
                  <a:pt x="53" y="692"/>
                </a:lnTo>
                <a:lnTo>
                  <a:pt x="80" y="633"/>
                </a:lnTo>
                <a:lnTo>
                  <a:pt x="57" y="605"/>
                </a:lnTo>
                <a:lnTo>
                  <a:pt x="63" y="578"/>
                </a:lnTo>
                <a:lnTo>
                  <a:pt x="103" y="542"/>
                </a:lnTo>
                <a:lnTo>
                  <a:pt x="168" y="445"/>
                </a:lnTo>
                <a:lnTo>
                  <a:pt x="145" y="413"/>
                </a:lnTo>
                <a:lnTo>
                  <a:pt x="135" y="388"/>
                </a:lnTo>
                <a:lnTo>
                  <a:pt x="139" y="333"/>
                </a:lnTo>
                <a:lnTo>
                  <a:pt x="219" y="0"/>
                </a:lnTo>
                <a:lnTo>
                  <a:pt x="304" y="19"/>
                </a:lnTo>
                <a:lnTo>
                  <a:pt x="276" y="149"/>
                </a:lnTo>
                <a:lnTo>
                  <a:pt x="295" y="194"/>
                </a:lnTo>
                <a:lnTo>
                  <a:pt x="297" y="223"/>
                </a:lnTo>
                <a:lnTo>
                  <a:pt x="287" y="228"/>
                </a:lnTo>
                <a:lnTo>
                  <a:pt x="320" y="259"/>
                </a:lnTo>
                <a:lnTo>
                  <a:pt x="354" y="342"/>
                </a:lnTo>
                <a:lnTo>
                  <a:pt x="365" y="417"/>
                </a:lnTo>
                <a:lnTo>
                  <a:pt x="371" y="457"/>
                </a:lnTo>
                <a:lnTo>
                  <a:pt x="346" y="495"/>
                </a:lnTo>
                <a:lnTo>
                  <a:pt x="363" y="512"/>
                </a:lnTo>
                <a:lnTo>
                  <a:pt x="409" y="487"/>
                </a:lnTo>
                <a:lnTo>
                  <a:pt x="439" y="618"/>
                </a:lnTo>
                <a:lnTo>
                  <a:pt x="460" y="626"/>
                </a:lnTo>
                <a:lnTo>
                  <a:pt x="464" y="664"/>
                </a:lnTo>
                <a:lnTo>
                  <a:pt x="523" y="679"/>
                </a:lnTo>
                <a:lnTo>
                  <a:pt x="616" y="679"/>
                </a:lnTo>
                <a:lnTo>
                  <a:pt x="654" y="696"/>
                </a:lnTo>
                <a:lnTo>
                  <a:pt x="599" y="1027"/>
                </a:lnTo>
                <a:lnTo>
                  <a:pt x="299" y="972"/>
                </a:lnTo>
                <a:lnTo>
                  <a:pt x="0" y="909"/>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0" name="Freeform 944"/>
          <p:cNvSpPr>
            <a:spLocks/>
          </p:cNvSpPr>
          <p:nvPr/>
        </p:nvSpPr>
        <p:spPr bwMode="grayWhite">
          <a:xfrm>
            <a:off x="1976713" y="3848123"/>
            <a:ext cx="973351" cy="1362269"/>
          </a:xfrm>
          <a:custGeom>
            <a:avLst/>
            <a:gdLst>
              <a:gd name="T0" fmla="*/ 24 w 746"/>
              <a:gd name="T1" fmla="*/ 267 h 840"/>
              <a:gd name="T2" fmla="*/ 14 w 746"/>
              <a:gd name="T3" fmla="*/ 252 h 840"/>
              <a:gd name="T4" fmla="*/ 19 w 746"/>
              <a:gd name="T5" fmla="*/ 228 h 840"/>
              <a:gd name="T6" fmla="*/ 44 w 746"/>
              <a:gd name="T7" fmla="*/ 189 h 840"/>
              <a:gd name="T8" fmla="*/ 62 w 746"/>
              <a:gd name="T9" fmla="*/ 178 h 840"/>
              <a:gd name="T10" fmla="*/ 51 w 746"/>
              <a:gd name="T11" fmla="*/ 164 h 840"/>
              <a:gd name="T12" fmla="*/ 45 w 746"/>
              <a:gd name="T13" fmla="*/ 125 h 840"/>
              <a:gd name="T14" fmla="*/ 52 w 746"/>
              <a:gd name="T15" fmla="*/ 54 h 840"/>
              <a:gd name="T16" fmla="*/ 65 w 746"/>
              <a:gd name="T17" fmla="*/ 51 h 840"/>
              <a:gd name="T18" fmla="*/ 86 w 746"/>
              <a:gd name="T19" fmla="*/ 62 h 840"/>
              <a:gd name="T20" fmla="*/ 104 w 746"/>
              <a:gd name="T21" fmla="*/ 0 h 840"/>
              <a:gd name="T22" fmla="*/ 372 w 746"/>
              <a:gd name="T23" fmla="*/ 45 h 840"/>
              <a:gd name="T24" fmla="*/ 316 w 746"/>
              <a:gd name="T25" fmla="*/ 420 h 840"/>
              <a:gd name="T26" fmla="*/ 233 w 746"/>
              <a:gd name="T27" fmla="*/ 409 h 840"/>
              <a:gd name="T28" fmla="*/ 183 w 746"/>
              <a:gd name="T29" fmla="*/ 395 h 840"/>
              <a:gd name="T30" fmla="*/ 77 w 746"/>
              <a:gd name="T31" fmla="*/ 353 h 840"/>
              <a:gd name="T32" fmla="*/ 0 w 746"/>
              <a:gd name="T33" fmla="*/ 288 h 840"/>
              <a:gd name="T34" fmla="*/ 24 w 746"/>
              <a:gd name="T35" fmla="*/ 267 h 840"/>
              <a:gd name="T36" fmla="*/ 24 w 746"/>
              <a:gd name="T37" fmla="*/ 267 h 84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46"/>
              <a:gd name="T58" fmla="*/ 0 h 840"/>
              <a:gd name="T59" fmla="*/ 746 w 746"/>
              <a:gd name="T60" fmla="*/ 840 h 84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46" h="840">
                <a:moveTo>
                  <a:pt x="48" y="534"/>
                </a:moveTo>
                <a:lnTo>
                  <a:pt x="29" y="504"/>
                </a:lnTo>
                <a:lnTo>
                  <a:pt x="38" y="456"/>
                </a:lnTo>
                <a:lnTo>
                  <a:pt x="88" y="378"/>
                </a:lnTo>
                <a:lnTo>
                  <a:pt x="124" y="355"/>
                </a:lnTo>
                <a:lnTo>
                  <a:pt x="103" y="327"/>
                </a:lnTo>
                <a:lnTo>
                  <a:pt x="90" y="251"/>
                </a:lnTo>
                <a:lnTo>
                  <a:pt x="105" y="108"/>
                </a:lnTo>
                <a:lnTo>
                  <a:pt x="130" y="101"/>
                </a:lnTo>
                <a:lnTo>
                  <a:pt x="172" y="125"/>
                </a:lnTo>
                <a:lnTo>
                  <a:pt x="208" y="0"/>
                </a:lnTo>
                <a:lnTo>
                  <a:pt x="746" y="89"/>
                </a:lnTo>
                <a:lnTo>
                  <a:pt x="634" y="840"/>
                </a:lnTo>
                <a:lnTo>
                  <a:pt x="468" y="817"/>
                </a:lnTo>
                <a:lnTo>
                  <a:pt x="366" y="789"/>
                </a:lnTo>
                <a:lnTo>
                  <a:pt x="154" y="705"/>
                </a:lnTo>
                <a:lnTo>
                  <a:pt x="0" y="576"/>
                </a:lnTo>
                <a:lnTo>
                  <a:pt x="48" y="53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1" name="Freeform 945"/>
          <p:cNvSpPr>
            <a:spLocks/>
          </p:cNvSpPr>
          <p:nvPr/>
        </p:nvSpPr>
        <p:spPr bwMode="grayWhite">
          <a:xfrm>
            <a:off x="2785225" y="2213397"/>
            <a:ext cx="1007367" cy="1005485"/>
          </a:xfrm>
          <a:custGeom>
            <a:avLst/>
            <a:gdLst>
              <a:gd name="T0" fmla="*/ 0 w 770"/>
              <a:gd name="T1" fmla="*/ 265 h 619"/>
              <a:gd name="T2" fmla="*/ 46 w 770"/>
              <a:gd name="T3" fmla="*/ 0 h 619"/>
              <a:gd name="T4" fmla="*/ 198 w 770"/>
              <a:gd name="T5" fmla="*/ 23 h 619"/>
              <a:gd name="T6" fmla="*/ 385 w 770"/>
              <a:gd name="T7" fmla="*/ 42 h 619"/>
              <a:gd name="T8" fmla="*/ 372 w 770"/>
              <a:gd name="T9" fmla="*/ 176 h 619"/>
              <a:gd name="T10" fmla="*/ 360 w 770"/>
              <a:gd name="T11" fmla="*/ 310 h 619"/>
              <a:gd name="T12" fmla="*/ 104 w 770"/>
              <a:gd name="T13" fmla="*/ 281 h 619"/>
              <a:gd name="T14" fmla="*/ 0 w 770"/>
              <a:gd name="T15" fmla="*/ 265 h 619"/>
              <a:gd name="T16" fmla="*/ 0 w 770"/>
              <a:gd name="T17" fmla="*/ 265 h 6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0"/>
              <a:gd name="T28" fmla="*/ 0 h 619"/>
              <a:gd name="T29" fmla="*/ 770 w 770"/>
              <a:gd name="T30" fmla="*/ 619 h 6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0" h="619">
                <a:moveTo>
                  <a:pt x="0" y="530"/>
                </a:moveTo>
                <a:lnTo>
                  <a:pt x="92" y="0"/>
                </a:lnTo>
                <a:lnTo>
                  <a:pt x="396" y="45"/>
                </a:lnTo>
                <a:lnTo>
                  <a:pt x="770" y="83"/>
                </a:lnTo>
                <a:lnTo>
                  <a:pt x="744" y="351"/>
                </a:lnTo>
                <a:lnTo>
                  <a:pt x="719" y="619"/>
                </a:lnTo>
                <a:lnTo>
                  <a:pt x="208" y="562"/>
                </a:lnTo>
                <a:lnTo>
                  <a:pt x="0" y="530"/>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12" name="Freeform 946"/>
          <p:cNvSpPr>
            <a:spLocks/>
          </p:cNvSpPr>
          <p:nvPr/>
        </p:nvSpPr>
        <p:spPr bwMode="grayWhite">
          <a:xfrm>
            <a:off x="2950068" y="3128067"/>
            <a:ext cx="1044000" cy="992510"/>
          </a:xfrm>
          <a:custGeom>
            <a:avLst/>
            <a:gdLst>
              <a:gd name="T0" fmla="*/ 40 w 796"/>
              <a:gd name="T1" fmla="*/ 0 h 612"/>
              <a:gd name="T2" fmla="*/ 296 w 796"/>
              <a:gd name="T3" fmla="*/ 28 h 612"/>
              <a:gd name="T4" fmla="*/ 399 w 796"/>
              <a:gd name="T5" fmla="*/ 37 h 612"/>
              <a:gd name="T6" fmla="*/ 395 w 796"/>
              <a:gd name="T7" fmla="*/ 103 h 612"/>
              <a:gd name="T8" fmla="*/ 381 w 796"/>
              <a:gd name="T9" fmla="*/ 306 h 612"/>
              <a:gd name="T10" fmla="*/ 329 w 796"/>
              <a:gd name="T11" fmla="*/ 303 h 612"/>
              <a:gd name="T12" fmla="*/ 166 w 796"/>
              <a:gd name="T13" fmla="*/ 288 h 612"/>
              <a:gd name="T14" fmla="*/ 0 w 796"/>
              <a:gd name="T15" fmla="*/ 267 h 612"/>
              <a:gd name="T16" fmla="*/ 40 w 796"/>
              <a:gd name="T17" fmla="*/ 0 h 612"/>
              <a:gd name="T18" fmla="*/ 40 w 796"/>
              <a:gd name="T19" fmla="*/ 0 h 6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96"/>
              <a:gd name="T31" fmla="*/ 0 h 612"/>
              <a:gd name="T32" fmla="*/ 796 w 796"/>
              <a:gd name="T33" fmla="*/ 612 h 6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96" h="612">
                <a:moveTo>
                  <a:pt x="80" y="0"/>
                </a:moveTo>
                <a:lnTo>
                  <a:pt x="591" y="57"/>
                </a:lnTo>
                <a:lnTo>
                  <a:pt x="796" y="74"/>
                </a:lnTo>
                <a:lnTo>
                  <a:pt x="789" y="207"/>
                </a:lnTo>
                <a:lnTo>
                  <a:pt x="760" y="612"/>
                </a:lnTo>
                <a:lnTo>
                  <a:pt x="656" y="605"/>
                </a:lnTo>
                <a:lnTo>
                  <a:pt x="331" y="576"/>
                </a:lnTo>
                <a:lnTo>
                  <a:pt x="0" y="534"/>
                </a:lnTo>
                <a:lnTo>
                  <a:pt x="80"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3" name="Freeform 947"/>
          <p:cNvSpPr>
            <a:spLocks/>
          </p:cNvSpPr>
          <p:nvPr/>
        </p:nvSpPr>
        <p:spPr bwMode="grayWhite">
          <a:xfrm>
            <a:off x="2803542" y="3994079"/>
            <a:ext cx="1004750" cy="1239017"/>
          </a:xfrm>
          <a:custGeom>
            <a:avLst/>
            <a:gdLst>
              <a:gd name="T0" fmla="*/ 48 w 768"/>
              <a:gd name="T1" fmla="*/ 382 h 764"/>
              <a:gd name="T2" fmla="*/ 53 w 768"/>
              <a:gd name="T3" fmla="*/ 354 h 764"/>
              <a:gd name="T4" fmla="*/ 149 w 768"/>
              <a:gd name="T5" fmla="*/ 366 h 764"/>
              <a:gd name="T6" fmla="*/ 145 w 768"/>
              <a:gd name="T7" fmla="*/ 352 h 764"/>
              <a:gd name="T8" fmla="*/ 353 w 768"/>
              <a:gd name="T9" fmla="*/ 371 h 764"/>
              <a:gd name="T10" fmla="*/ 384 w 768"/>
              <a:gd name="T11" fmla="*/ 36 h 764"/>
              <a:gd name="T12" fmla="*/ 221 w 768"/>
              <a:gd name="T13" fmla="*/ 21 h 764"/>
              <a:gd name="T14" fmla="*/ 56 w 768"/>
              <a:gd name="T15" fmla="*/ 0 h 764"/>
              <a:gd name="T16" fmla="*/ 0 w 768"/>
              <a:gd name="T17" fmla="*/ 376 h 764"/>
              <a:gd name="T18" fmla="*/ 48 w 768"/>
              <a:gd name="T19" fmla="*/ 382 h 764"/>
              <a:gd name="T20" fmla="*/ 48 w 768"/>
              <a:gd name="T21" fmla="*/ 382 h 7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8"/>
              <a:gd name="T34" fmla="*/ 0 h 764"/>
              <a:gd name="T35" fmla="*/ 768 w 768"/>
              <a:gd name="T36" fmla="*/ 764 h 7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8" h="764">
                <a:moveTo>
                  <a:pt x="97" y="764"/>
                </a:moveTo>
                <a:lnTo>
                  <a:pt x="106" y="707"/>
                </a:lnTo>
                <a:lnTo>
                  <a:pt x="298" y="732"/>
                </a:lnTo>
                <a:lnTo>
                  <a:pt x="290" y="704"/>
                </a:lnTo>
                <a:lnTo>
                  <a:pt x="705" y="742"/>
                </a:lnTo>
                <a:lnTo>
                  <a:pt x="768" y="71"/>
                </a:lnTo>
                <a:lnTo>
                  <a:pt x="443" y="42"/>
                </a:lnTo>
                <a:lnTo>
                  <a:pt x="112" y="0"/>
                </a:lnTo>
                <a:lnTo>
                  <a:pt x="0" y="751"/>
                </a:lnTo>
                <a:lnTo>
                  <a:pt x="97" y="76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4" name="Freeform 948"/>
          <p:cNvSpPr>
            <a:spLocks/>
          </p:cNvSpPr>
          <p:nvPr/>
        </p:nvSpPr>
        <p:spPr bwMode="grayWhite">
          <a:xfrm>
            <a:off x="3185556" y="4221125"/>
            <a:ext cx="1996418" cy="2332075"/>
          </a:xfrm>
          <a:custGeom>
            <a:avLst/>
            <a:gdLst>
              <a:gd name="T0" fmla="*/ 0 w 1527"/>
              <a:gd name="T1" fmla="*/ 281 h 1439"/>
              <a:gd name="T2" fmla="*/ 207 w 1527"/>
              <a:gd name="T3" fmla="*/ 300 h 1439"/>
              <a:gd name="T4" fmla="*/ 236 w 1527"/>
              <a:gd name="T5" fmla="*/ 0 h 1439"/>
              <a:gd name="T6" fmla="*/ 401 w 1527"/>
              <a:gd name="T7" fmla="*/ 9 h 1439"/>
              <a:gd name="T8" fmla="*/ 395 w 1527"/>
              <a:gd name="T9" fmla="*/ 138 h 1439"/>
              <a:gd name="T10" fmla="*/ 412 w 1527"/>
              <a:gd name="T11" fmla="*/ 152 h 1439"/>
              <a:gd name="T12" fmla="*/ 427 w 1527"/>
              <a:gd name="T13" fmla="*/ 152 h 1439"/>
              <a:gd name="T14" fmla="*/ 439 w 1527"/>
              <a:gd name="T15" fmla="*/ 164 h 1439"/>
              <a:gd name="T16" fmla="*/ 464 w 1527"/>
              <a:gd name="T17" fmla="*/ 170 h 1439"/>
              <a:gd name="T18" fmla="*/ 514 w 1527"/>
              <a:gd name="T19" fmla="*/ 192 h 1439"/>
              <a:gd name="T20" fmla="*/ 523 w 1527"/>
              <a:gd name="T21" fmla="*/ 182 h 1439"/>
              <a:gd name="T22" fmla="*/ 555 w 1527"/>
              <a:gd name="T23" fmla="*/ 201 h 1439"/>
              <a:gd name="T24" fmla="*/ 598 w 1527"/>
              <a:gd name="T25" fmla="*/ 200 h 1439"/>
              <a:gd name="T26" fmla="*/ 627 w 1527"/>
              <a:gd name="T27" fmla="*/ 192 h 1439"/>
              <a:gd name="T28" fmla="*/ 668 w 1527"/>
              <a:gd name="T29" fmla="*/ 184 h 1439"/>
              <a:gd name="T30" fmla="*/ 705 w 1527"/>
              <a:gd name="T31" fmla="*/ 204 h 1439"/>
              <a:gd name="T32" fmla="*/ 711 w 1527"/>
              <a:gd name="T33" fmla="*/ 211 h 1439"/>
              <a:gd name="T34" fmla="*/ 731 w 1527"/>
              <a:gd name="T35" fmla="*/ 211 h 1439"/>
              <a:gd name="T36" fmla="*/ 735 w 1527"/>
              <a:gd name="T37" fmla="*/ 317 h 1439"/>
              <a:gd name="T38" fmla="*/ 763 w 1527"/>
              <a:gd name="T39" fmla="*/ 369 h 1439"/>
              <a:gd name="T40" fmla="*/ 753 w 1527"/>
              <a:gd name="T41" fmla="*/ 410 h 1439"/>
              <a:gd name="T42" fmla="*/ 755 w 1527"/>
              <a:gd name="T43" fmla="*/ 444 h 1439"/>
              <a:gd name="T44" fmla="*/ 742 w 1527"/>
              <a:gd name="T45" fmla="*/ 462 h 1439"/>
              <a:gd name="T46" fmla="*/ 747 w 1527"/>
              <a:gd name="T47" fmla="*/ 467 h 1439"/>
              <a:gd name="T48" fmla="*/ 716 w 1527"/>
              <a:gd name="T49" fmla="*/ 477 h 1439"/>
              <a:gd name="T50" fmla="*/ 691 w 1527"/>
              <a:gd name="T51" fmla="*/ 480 h 1439"/>
              <a:gd name="T52" fmla="*/ 696 w 1527"/>
              <a:gd name="T53" fmla="*/ 462 h 1439"/>
              <a:gd name="T54" fmla="*/ 683 w 1527"/>
              <a:gd name="T55" fmla="*/ 472 h 1439"/>
              <a:gd name="T56" fmla="*/ 683 w 1527"/>
              <a:gd name="T57" fmla="*/ 493 h 1439"/>
              <a:gd name="T58" fmla="*/ 666 w 1527"/>
              <a:gd name="T59" fmla="*/ 515 h 1439"/>
              <a:gd name="T60" fmla="*/ 576 w 1527"/>
              <a:gd name="T61" fmla="*/ 560 h 1439"/>
              <a:gd name="T62" fmla="*/ 548 w 1527"/>
              <a:gd name="T63" fmla="*/ 590 h 1439"/>
              <a:gd name="T64" fmla="*/ 521 w 1527"/>
              <a:gd name="T65" fmla="*/ 654 h 1439"/>
              <a:gd name="T66" fmla="*/ 543 w 1527"/>
              <a:gd name="T67" fmla="*/ 719 h 1439"/>
              <a:gd name="T68" fmla="*/ 522 w 1527"/>
              <a:gd name="T69" fmla="*/ 719 h 1439"/>
              <a:gd name="T70" fmla="*/ 424 w 1527"/>
              <a:gd name="T71" fmla="*/ 685 h 1439"/>
              <a:gd name="T72" fmla="*/ 413 w 1527"/>
              <a:gd name="T73" fmla="*/ 656 h 1439"/>
              <a:gd name="T74" fmla="*/ 403 w 1527"/>
              <a:gd name="T75" fmla="*/ 644 h 1439"/>
              <a:gd name="T76" fmla="*/ 400 w 1527"/>
              <a:gd name="T77" fmla="*/ 606 h 1439"/>
              <a:gd name="T78" fmla="*/ 381 w 1527"/>
              <a:gd name="T79" fmla="*/ 593 h 1439"/>
              <a:gd name="T80" fmla="*/ 329 w 1527"/>
              <a:gd name="T81" fmla="*/ 492 h 1439"/>
              <a:gd name="T82" fmla="*/ 303 w 1527"/>
              <a:gd name="T83" fmla="*/ 473 h 1439"/>
              <a:gd name="T84" fmla="*/ 296 w 1527"/>
              <a:gd name="T85" fmla="*/ 457 h 1439"/>
              <a:gd name="T86" fmla="*/ 219 w 1527"/>
              <a:gd name="T87" fmla="*/ 453 h 1439"/>
              <a:gd name="T88" fmla="*/ 178 w 1527"/>
              <a:gd name="T89" fmla="*/ 501 h 1439"/>
              <a:gd name="T90" fmla="*/ 108 w 1527"/>
              <a:gd name="T91" fmla="*/ 451 h 1439"/>
              <a:gd name="T92" fmla="*/ 87 w 1527"/>
              <a:gd name="T93" fmla="*/ 383 h 1439"/>
              <a:gd name="T94" fmla="*/ 21 w 1527"/>
              <a:gd name="T95" fmla="*/ 319 h 1439"/>
              <a:gd name="T96" fmla="*/ 13 w 1527"/>
              <a:gd name="T97" fmla="*/ 298 h 1439"/>
              <a:gd name="T98" fmla="*/ 4 w 1527"/>
              <a:gd name="T99" fmla="*/ 295 h 1439"/>
              <a:gd name="T100" fmla="*/ 0 w 1527"/>
              <a:gd name="T101" fmla="*/ 281 h 1439"/>
              <a:gd name="T102" fmla="*/ 0 w 1527"/>
              <a:gd name="T103" fmla="*/ 281 h 14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27"/>
              <a:gd name="T157" fmla="*/ 0 h 1439"/>
              <a:gd name="T158" fmla="*/ 1527 w 1527"/>
              <a:gd name="T159" fmla="*/ 1439 h 1439"/>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27" h="1439">
                <a:moveTo>
                  <a:pt x="0" y="563"/>
                </a:moveTo>
                <a:lnTo>
                  <a:pt x="415" y="601"/>
                </a:lnTo>
                <a:lnTo>
                  <a:pt x="472" y="0"/>
                </a:lnTo>
                <a:lnTo>
                  <a:pt x="803" y="19"/>
                </a:lnTo>
                <a:lnTo>
                  <a:pt x="791" y="277"/>
                </a:lnTo>
                <a:lnTo>
                  <a:pt x="824" y="304"/>
                </a:lnTo>
                <a:lnTo>
                  <a:pt x="854" y="304"/>
                </a:lnTo>
                <a:lnTo>
                  <a:pt x="879" y="329"/>
                </a:lnTo>
                <a:lnTo>
                  <a:pt x="928" y="340"/>
                </a:lnTo>
                <a:lnTo>
                  <a:pt x="1029" y="384"/>
                </a:lnTo>
                <a:lnTo>
                  <a:pt x="1046" y="365"/>
                </a:lnTo>
                <a:lnTo>
                  <a:pt x="1111" y="403"/>
                </a:lnTo>
                <a:lnTo>
                  <a:pt x="1196" y="401"/>
                </a:lnTo>
                <a:lnTo>
                  <a:pt x="1255" y="384"/>
                </a:lnTo>
                <a:lnTo>
                  <a:pt x="1337" y="369"/>
                </a:lnTo>
                <a:lnTo>
                  <a:pt x="1411" y="409"/>
                </a:lnTo>
                <a:lnTo>
                  <a:pt x="1423" y="422"/>
                </a:lnTo>
                <a:lnTo>
                  <a:pt x="1463" y="422"/>
                </a:lnTo>
                <a:lnTo>
                  <a:pt x="1470" y="635"/>
                </a:lnTo>
                <a:lnTo>
                  <a:pt x="1527" y="739"/>
                </a:lnTo>
                <a:lnTo>
                  <a:pt x="1506" y="821"/>
                </a:lnTo>
                <a:lnTo>
                  <a:pt x="1510" y="889"/>
                </a:lnTo>
                <a:lnTo>
                  <a:pt x="1485" y="924"/>
                </a:lnTo>
                <a:lnTo>
                  <a:pt x="1495" y="935"/>
                </a:lnTo>
                <a:lnTo>
                  <a:pt x="1432" y="954"/>
                </a:lnTo>
                <a:lnTo>
                  <a:pt x="1383" y="960"/>
                </a:lnTo>
                <a:lnTo>
                  <a:pt x="1392" y="924"/>
                </a:lnTo>
                <a:lnTo>
                  <a:pt x="1366" y="945"/>
                </a:lnTo>
                <a:lnTo>
                  <a:pt x="1367" y="986"/>
                </a:lnTo>
                <a:lnTo>
                  <a:pt x="1333" y="1030"/>
                </a:lnTo>
                <a:lnTo>
                  <a:pt x="1153" y="1121"/>
                </a:lnTo>
                <a:lnTo>
                  <a:pt x="1096" y="1180"/>
                </a:lnTo>
                <a:lnTo>
                  <a:pt x="1042" y="1308"/>
                </a:lnTo>
                <a:lnTo>
                  <a:pt x="1086" y="1439"/>
                </a:lnTo>
                <a:lnTo>
                  <a:pt x="1044" y="1439"/>
                </a:lnTo>
                <a:lnTo>
                  <a:pt x="848" y="1370"/>
                </a:lnTo>
                <a:lnTo>
                  <a:pt x="827" y="1313"/>
                </a:lnTo>
                <a:lnTo>
                  <a:pt x="807" y="1289"/>
                </a:lnTo>
                <a:lnTo>
                  <a:pt x="801" y="1213"/>
                </a:lnTo>
                <a:lnTo>
                  <a:pt x="763" y="1186"/>
                </a:lnTo>
                <a:lnTo>
                  <a:pt x="658" y="984"/>
                </a:lnTo>
                <a:lnTo>
                  <a:pt x="607" y="946"/>
                </a:lnTo>
                <a:lnTo>
                  <a:pt x="592" y="914"/>
                </a:lnTo>
                <a:lnTo>
                  <a:pt x="438" y="907"/>
                </a:lnTo>
                <a:lnTo>
                  <a:pt x="356" y="1002"/>
                </a:lnTo>
                <a:lnTo>
                  <a:pt x="217" y="903"/>
                </a:lnTo>
                <a:lnTo>
                  <a:pt x="175" y="766"/>
                </a:lnTo>
                <a:lnTo>
                  <a:pt x="42" y="639"/>
                </a:lnTo>
                <a:lnTo>
                  <a:pt x="27" y="597"/>
                </a:lnTo>
                <a:lnTo>
                  <a:pt x="8" y="591"/>
                </a:lnTo>
                <a:lnTo>
                  <a:pt x="0" y="563"/>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en-US" altLang="ko-KR" dirty="0" smtClean="0"/>
          </a:p>
          <a:p>
            <a:endParaRPr lang="ko-KR" altLang="en-US" dirty="0"/>
          </a:p>
        </p:txBody>
      </p:sp>
      <p:sp>
        <p:nvSpPr>
          <p:cNvPr id="15" name="Freeform 949"/>
          <p:cNvSpPr>
            <a:spLocks/>
          </p:cNvSpPr>
          <p:nvPr/>
        </p:nvSpPr>
        <p:spPr bwMode="auto">
          <a:xfrm>
            <a:off x="3805675" y="1490099"/>
            <a:ext cx="941952" cy="713569"/>
          </a:xfrm>
          <a:custGeom>
            <a:avLst/>
            <a:gdLst>
              <a:gd name="T0" fmla="*/ 19 w 718"/>
              <a:gd name="T1" fmla="*/ 0 h 441"/>
              <a:gd name="T2" fmla="*/ 332 w 718"/>
              <a:gd name="T3" fmla="*/ 16 h 441"/>
              <a:gd name="T4" fmla="*/ 334 w 718"/>
              <a:gd name="T5" fmla="*/ 71 h 441"/>
              <a:gd name="T6" fmla="*/ 349 w 718"/>
              <a:gd name="T7" fmla="*/ 117 h 441"/>
              <a:gd name="T8" fmla="*/ 350 w 718"/>
              <a:gd name="T9" fmla="*/ 174 h 441"/>
              <a:gd name="T10" fmla="*/ 360 w 718"/>
              <a:gd name="T11" fmla="*/ 220 h 441"/>
              <a:gd name="T12" fmla="*/ 170 w 718"/>
              <a:gd name="T13" fmla="*/ 214 h 441"/>
              <a:gd name="T14" fmla="*/ 0 w 718"/>
              <a:gd name="T15" fmla="*/ 202 h 441"/>
              <a:gd name="T16" fmla="*/ 19 w 718"/>
              <a:gd name="T17" fmla="*/ 0 h 441"/>
              <a:gd name="T18" fmla="*/ 19 w 718"/>
              <a:gd name="T19" fmla="*/ 0 h 4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8"/>
              <a:gd name="T31" fmla="*/ 0 h 441"/>
              <a:gd name="T32" fmla="*/ 718 w 718"/>
              <a:gd name="T33" fmla="*/ 441 h 4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8" h="441">
                <a:moveTo>
                  <a:pt x="38" y="0"/>
                </a:moveTo>
                <a:lnTo>
                  <a:pt x="663" y="32"/>
                </a:lnTo>
                <a:lnTo>
                  <a:pt x="667" y="142"/>
                </a:lnTo>
                <a:lnTo>
                  <a:pt x="696" y="234"/>
                </a:lnTo>
                <a:lnTo>
                  <a:pt x="699" y="348"/>
                </a:lnTo>
                <a:lnTo>
                  <a:pt x="718" y="441"/>
                </a:lnTo>
                <a:lnTo>
                  <a:pt x="340" y="429"/>
                </a:lnTo>
                <a:lnTo>
                  <a:pt x="0" y="405"/>
                </a:lnTo>
                <a:lnTo>
                  <a:pt x="38"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6" name="Freeform 950"/>
          <p:cNvSpPr>
            <a:spLocks/>
          </p:cNvSpPr>
          <p:nvPr/>
        </p:nvSpPr>
        <p:spPr bwMode="auto">
          <a:xfrm>
            <a:off x="3755959" y="2145286"/>
            <a:ext cx="1004750" cy="814118"/>
          </a:xfrm>
          <a:custGeom>
            <a:avLst/>
            <a:gdLst>
              <a:gd name="T0" fmla="*/ 19 w 768"/>
              <a:gd name="T1" fmla="*/ 0 h 502"/>
              <a:gd name="T2" fmla="*/ 189 w 768"/>
              <a:gd name="T3" fmla="*/ 12 h 502"/>
              <a:gd name="T4" fmla="*/ 378 w 768"/>
              <a:gd name="T5" fmla="*/ 18 h 502"/>
              <a:gd name="T6" fmla="*/ 366 w 768"/>
              <a:gd name="T7" fmla="*/ 42 h 502"/>
              <a:gd name="T8" fmla="*/ 384 w 768"/>
              <a:gd name="T9" fmla="*/ 59 h 502"/>
              <a:gd name="T10" fmla="*/ 383 w 768"/>
              <a:gd name="T11" fmla="*/ 183 h 502"/>
              <a:gd name="T12" fmla="*/ 376 w 768"/>
              <a:gd name="T13" fmla="*/ 182 h 502"/>
              <a:gd name="T14" fmla="*/ 377 w 768"/>
              <a:gd name="T15" fmla="*/ 198 h 502"/>
              <a:gd name="T16" fmla="*/ 382 w 768"/>
              <a:gd name="T17" fmla="*/ 210 h 502"/>
              <a:gd name="T18" fmla="*/ 378 w 768"/>
              <a:gd name="T19" fmla="*/ 222 h 502"/>
              <a:gd name="T20" fmla="*/ 382 w 768"/>
              <a:gd name="T21" fmla="*/ 251 h 502"/>
              <a:gd name="T22" fmla="*/ 374 w 768"/>
              <a:gd name="T23" fmla="*/ 248 h 502"/>
              <a:gd name="T24" fmla="*/ 364 w 768"/>
              <a:gd name="T25" fmla="*/ 237 h 502"/>
              <a:gd name="T26" fmla="*/ 330 w 768"/>
              <a:gd name="T27" fmla="*/ 225 h 502"/>
              <a:gd name="T28" fmla="*/ 297 w 768"/>
              <a:gd name="T29" fmla="*/ 227 h 502"/>
              <a:gd name="T30" fmla="*/ 278 w 768"/>
              <a:gd name="T31" fmla="*/ 213 h 502"/>
              <a:gd name="T32" fmla="*/ 0 w 768"/>
              <a:gd name="T33" fmla="*/ 197 h 502"/>
              <a:gd name="T34" fmla="*/ 19 w 768"/>
              <a:gd name="T35" fmla="*/ 0 h 502"/>
              <a:gd name="T36" fmla="*/ 19 w 768"/>
              <a:gd name="T37" fmla="*/ 0 h 50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502"/>
              <a:gd name="T59" fmla="*/ 768 w 768"/>
              <a:gd name="T60" fmla="*/ 502 h 50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502">
                <a:moveTo>
                  <a:pt x="38" y="0"/>
                </a:moveTo>
                <a:lnTo>
                  <a:pt x="378" y="24"/>
                </a:lnTo>
                <a:lnTo>
                  <a:pt x="756" y="36"/>
                </a:lnTo>
                <a:lnTo>
                  <a:pt x="732" y="83"/>
                </a:lnTo>
                <a:lnTo>
                  <a:pt x="768" y="118"/>
                </a:lnTo>
                <a:lnTo>
                  <a:pt x="766" y="365"/>
                </a:lnTo>
                <a:lnTo>
                  <a:pt x="751" y="363"/>
                </a:lnTo>
                <a:lnTo>
                  <a:pt x="753" y="395"/>
                </a:lnTo>
                <a:lnTo>
                  <a:pt x="764" y="420"/>
                </a:lnTo>
                <a:lnTo>
                  <a:pt x="756" y="443"/>
                </a:lnTo>
                <a:lnTo>
                  <a:pt x="764" y="502"/>
                </a:lnTo>
                <a:lnTo>
                  <a:pt x="747" y="496"/>
                </a:lnTo>
                <a:lnTo>
                  <a:pt x="728" y="473"/>
                </a:lnTo>
                <a:lnTo>
                  <a:pt x="659" y="450"/>
                </a:lnTo>
                <a:lnTo>
                  <a:pt x="593" y="454"/>
                </a:lnTo>
                <a:lnTo>
                  <a:pt x="555" y="426"/>
                </a:lnTo>
                <a:lnTo>
                  <a:pt x="0" y="393"/>
                </a:lnTo>
                <a:lnTo>
                  <a:pt x="38"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7" name="Freeform 951"/>
          <p:cNvSpPr>
            <a:spLocks/>
          </p:cNvSpPr>
          <p:nvPr/>
        </p:nvSpPr>
        <p:spPr bwMode="auto">
          <a:xfrm>
            <a:off x="3724564" y="2784257"/>
            <a:ext cx="1180058" cy="713569"/>
          </a:xfrm>
          <a:custGeom>
            <a:avLst/>
            <a:gdLst>
              <a:gd name="T0" fmla="*/ 13 w 901"/>
              <a:gd name="T1" fmla="*/ 0 h 439"/>
              <a:gd name="T2" fmla="*/ 290 w 901"/>
              <a:gd name="T3" fmla="*/ 17 h 439"/>
              <a:gd name="T4" fmla="*/ 309 w 901"/>
              <a:gd name="T5" fmla="*/ 31 h 439"/>
              <a:gd name="T6" fmla="*/ 342 w 901"/>
              <a:gd name="T7" fmla="*/ 29 h 439"/>
              <a:gd name="T8" fmla="*/ 377 w 901"/>
              <a:gd name="T9" fmla="*/ 40 h 439"/>
              <a:gd name="T10" fmla="*/ 386 w 901"/>
              <a:gd name="T11" fmla="*/ 52 h 439"/>
              <a:gd name="T12" fmla="*/ 395 w 901"/>
              <a:gd name="T13" fmla="*/ 55 h 439"/>
              <a:gd name="T14" fmla="*/ 410 w 901"/>
              <a:gd name="T15" fmla="*/ 96 h 439"/>
              <a:gd name="T16" fmla="*/ 410 w 901"/>
              <a:gd name="T17" fmla="*/ 109 h 439"/>
              <a:gd name="T18" fmla="*/ 420 w 901"/>
              <a:gd name="T19" fmla="*/ 129 h 439"/>
              <a:gd name="T20" fmla="*/ 425 w 901"/>
              <a:gd name="T21" fmla="*/ 160 h 439"/>
              <a:gd name="T22" fmla="*/ 422 w 901"/>
              <a:gd name="T23" fmla="*/ 170 h 439"/>
              <a:gd name="T24" fmla="*/ 429 w 901"/>
              <a:gd name="T25" fmla="*/ 180 h 439"/>
              <a:gd name="T26" fmla="*/ 451 w 901"/>
              <a:gd name="T27" fmla="*/ 220 h 439"/>
              <a:gd name="T28" fmla="*/ 250 w 901"/>
              <a:gd name="T29" fmla="*/ 218 h 439"/>
              <a:gd name="T30" fmla="*/ 99 w 901"/>
              <a:gd name="T31" fmla="*/ 209 h 439"/>
              <a:gd name="T32" fmla="*/ 103 w 901"/>
              <a:gd name="T33" fmla="*/ 143 h 439"/>
              <a:gd name="T34" fmla="*/ 0 w 901"/>
              <a:gd name="T35" fmla="*/ 134 h 439"/>
              <a:gd name="T36" fmla="*/ 13 w 901"/>
              <a:gd name="T37" fmla="*/ 0 h 439"/>
              <a:gd name="T38" fmla="*/ 13 w 901"/>
              <a:gd name="T39" fmla="*/ 0 h 4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901"/>
              <a:gd name="T61" fmla="*/ 0 h 439"/>
              <a:gd name="T62" fmla="*/ 901 w 901"/>
              <a:gd name="T63" fmla="*/ 439 h 4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901" h="439">
                <a:moveTo>
                  <a:pt x="25" y="0"/>
                </a:moveTo>
                <a:lnTo>
                  <a:pt x="580" y="33"/>
                </a:lnTo>
                <a:lnTo>
                  <a:pt x="618" y="61"/>
                </a:lnTo>
                <a:lnTo>
                  <a:pt x="684" y="57"/>
                </a:lnTo>
                <a:lnTo>
                  <a:pt x="753" y="80"/>
                </a:lnTo>
                <a:lnTo>
                  <a:pt x="772" y="103"/>
                </a:lnTo>
                <a:lnTo>
                  <a:pt x="789" y="109"/>
                </a:lnTo>
                <a:lnTo>
                  <a:pt x="819" y="192"/>
                </a:lnTo>
                <a:lnTo>
                  <a:pt x="819" y="217"/>
                </a:lnTo>
                <a:lnTo>
                  <a:pt x="840" y="257"/>
                </a:lnTo>
                <a:lnTo>
                  <a:pt x="850" y="320"/>
                </a:lnTo>
                <a:lnTo>
                  <a:pt x="844" y="339"/>
                </a:lnTo>
                <a:lnTo>
                  <a:pt x="857" y="359"/>
                </a:lnTo>
                <a:lnTo>
                  <a:pt x="901" y="439"/>
                </a:lnTo>
                <a:lnTo>
                  <a:pt x="500" y="435"/>
                </a:lnTo>
                <a:lnTo>
                  <a:pt x="198" y="418"/>
                </a:lnTo>
                <a:lnTo>
                  <a:pt x="205" y="285"/>
                </a:lnTo>
                <a:lnTo>
                  <a:pt x="0" y="268"/>
                </a:lnTo>
                <a:lnTo>
                  <a:pt x="25"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18" name="Freeform 952"/>
          <p:cNvSpPr>
            <a:spLocks/>
          </p:cNvSpPr>
          <p:nvPr/>
        </p:nvSpPr>
        <p:spPr bwMode="auto">
          <a:xfrm>
            <a:off x="3946969" y="3462148"/>
            <a:ext cx="1062314" cy="690866"/>
          </a:xfrm>
          <a:custGeom>
            <a:avLst/>
            <a:gdLst>
              <a:gd name="T0" fmla="*/ 14 w 812"/>
              <a:gd name="T1" fmla="*/ 0 h 426"/>
              <a:gd name="T2" fmla="*/ 166 w 812"/>
              <a:gd name="T3" fmla="*/ 9 h 426"/>
              <a:gd name="T4" fmla="*/ 366 w 812"/>
              <a:gd name="T5" fmla="*/ 11 h 426"/>
              <a:gd name="T6" fmla="*/ 378 w 812"/>
              <a:gd name="T7" fmla="*/ 20 h 426"/>
              <a:gd name="T8" fmla="*/ 383 w 812"/>
              <a:gd name="T9" fmla="*/ 18 h 426"/>
              <a:gd name="T10" fmla="*/ 391 w 812"/>
              <a:gd name="T11" fmla="*/ 28 h 426"/>
              <a:gd name="T12" fmla="*/ 384 w 812"/>
              <a:gd name="T13" fmla="*/ 28 h 426"/>
              <a:gd name="T14" fmla="*/ 378 w 812"/>
              <a:gd name="T15" fmla="*/ 43 h 426"/>
              <a:gd name="T16" fmla="*/ 394 w 812"/>
              <a:gd name="T17" fmla="*/ 66 h 426"/>
              <a:gd name="T18" fmla="*/ 406 w 812"/>
              <a:gd name="T19" fmla="*/ 69 h 426"/>
              <a:gd name="T20" fmla="*/ 404 w 812"/>
              <a:gd name="T21" fmla="*/ 212 h 426"/>
              <a:gd name="T22" fmla="*/ 232 w 812"/>
              <a:gd name="T23" fmla="*/ 213 h 426"/>
              <a:gd name="T24" fmla="*/ 0 w 812"/>
              <a:gd name="T25" fmla="*/ 203 h 426"/>
              <a:gd name="T26" fmla="*/ 14 w 812"/>
              <a:gd name="T27" fmla="*/ 0 h 426"/>
              <a:gd name="T28" fmla="*/ 14 w 812"/>
              <a:gd name="T29" fmla="*/ 0 h 4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2"/>
              <a:gd name="T46" fmla="*/ 0 h 426"/>
              <a:gd name="T47" fmla="*/ 812 w 812"/>
              <a:gd name="T48" fmla="*/ 426 h 4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2" h="426">
                <a:moveTo>
                  <a:pt x="29" y="0"/>
                </a:moveTo>
                <a:lnTo>
                  <a:pt x="331" y="17"/>
                </a:lnTo>
                <a:lnTo>
                  <a:pt x="732" y="21"/>
                </a:lnTo>
                <a:lnTo>
                  <a:pt x="755" y="40"/>
                </a:lnTo>
                <a:lnTo>
                  <a:pt x="766" y="36"/>
                </a:lnTo>
                <a:lnTo>
                  <a:pt x="782" y="57"/>
                </a:lnTo>
                <a:lnTo>
                  <a:pt x="768" y="57"/>
                </a:lnTo>
                <a:lnTo>
                  <a:pt x="755" y="86"/>
                </a:lnTo>
                <a:lnTo>
                  <a:pt x="787" y="132"/>
                </a:lnTo>
                <a:lnTo>
                  <a:pt x="812" y="137"/>
                </a:lnTo>
                <a:lnTo>
                  <a:pt x="808" y="424"/>
                </a:lnTo>
                <a:lnTo>
                  <a:pt x="464" y="426"/>
                </a:lnTo>
                <a:lnTo>
                  <a:pt x="0" y="405"/>
                </a:lnTo>
                <a:lnTo>
                  <a:pt x="29" y="0"/>
                </a:lnTo>
                <a:close/>
              </a:path>
            </a:pathLst>
          </a:custGeom>
          <a:solidFill>
            <a:schemeClr val="bg1">
              <a:lumMod val="85000"/>
            </a:schemeClr>
          </a:solidFill>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endParaRPr lang="ko-KR" altLang="en-US"/>
          </a:p>
        </p:txBody>
      </p:sp>
      <p:sp>
        <p:nvSpPr>
          <p:cNvPr id="19" name="Freeform 953"/>
          <p:cNvSpPr>
            <a:spLocks/>
          </p:cNvSpPr>
          <p:nvPr/>
        </p:nvSpPr>
        <p:spPr bwMode="auto">
          <a:xfrm>
            <a:off x="3800441" y="4107602"/>
            <a:ext cx="1235007" cy="775197"/>
          </a:xfrm>
          <a:custGeom>
            <a:avLst/>
            <a:gdLst>
              <a:gd name="T0" fmla="*/ 3 w 943"/>
              <a:gd name="T1" fmla="*/ 0 h 479"/>
              <a:gd name="T2" fmla="*/ 55 w 943"/>
              <a:gd name="T3" fmla="*/ 3 h 479"/>
              <a:gd name="T4" fmla="*/ 287 w 943"/>
              <a:gd name="T5" fmla="*/ 14 h 479"/>
              <a:gd name="T6" fmla="*/ 459 w 943"/>
              <a:gd name="T7" fmla="*/ 13 h 479"/>
              <a:gd name="T8" fmla="*/ 461 w 943"/>
              <a:gd name="T9" fmla="*/ 48 h 479"/>
              <a:gd name="T10" fmla="*/ 472 w 943"/>
              <a:gd name="T11" fmla="*/ 123 h 479"/>
              <a:gd name="T12" fmla="*/ 470 w 943"/>
              <a:gd name="T13" fmla="*/ 239 h 479"/>
              <a:gd name="T14" fmla="*/ 433 w 943"/>
              <a:gd name="T15" fmla="*/ 219 h 479"/>
              <a:gd name="T16" fmla="*/ 392 w 943"/>
              <a:gd name="T17" fmla="*/ 227 h 479"/>
              <a:gd name="T18" fmla="*/ 362 w 943"/>
              <a:gd name="T19" fmla="*/ 235 h 479"/>
              <a:gd name="T20" fmla="*/ 320 w 943"/>
              <a:gd name="T21" fmla="*/ 236 h 479"/>
              <a:gd name="T22" fmla="*/ 287 w 943"/>
              <a:gd name="T23" fmla="*/ 217 h 479"/>
              <a:gd name="T24" fmla="*/ 279 w 943"/>
              <a:gd name="T25" fmla="*/ 227 h 479"/>
              <a:gd name="T26" fmla="*/ 228 w 943"/>
              <a:gd name="T27" fmla="*/ 205 h 479"/>
              <a:gd name="T28" fmla="*/ 204 w 943"/>
              <a:gd name="T29" fmla="*/ 199 h 479"/>
              <a:gd name="T30" fmla="*/ 191 w 943"/>
              <a:gd name="T31" fmla="*/ 188 h 479"/>
              <a:gd name="T32" fmla="*/ 176 w 943"/>
              <a:gd name="T33" fmla="*/ 187 h 479"/>
              <a:gd name="T34" fmla="*/ 160 w 943"/>
              <a:gd name="T35" fmla="*/ 173 h 479"/>
              <a:gd name="T36" fmla="*/ 166 w 943"/>
              <a:gd name="T37" fmla="*/ 44 h 479"/>
              <a:gd name="T38" fmla="*/ 0 w 943"/>
              <a:gd name="T39" fmla="*/ 35 h 479"/>
              <a:gd name="T40" fmla="*/ 3 w 943"/>
              <a:gd name="T41" fmla="*/ 0 h 479"/>
              <a:gd name="T42" fmla="*/ 3 w 943"/>
              <a:gd name="T43" fmla="*/ 0 h 47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43"/>
              <a:gd name="T67" fmla="*/ 0 h 479"/>
              <a:gd name="T68" fmla="*/ 943 w 943"/>
              <a:gd name="T69" fmla="*/ 479 h 47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43" h="479">
                <a:moveTo>
                  <a:pt x="6" y="0"/>
                </a:moveTo>
                <a:lnTo>
                  <a:pt x="110" y="7"/>
                </a:lnTo>
                <a:lnTo>
                  <a:pt x="574" y="28"/>
                </a:lnTo>
                <a:lnTo>
                  <a:pt x="918" y="26"/>
                </a:lnTo>
                <a:lnTo>
                  <a:pt x="922" y="97"/>
                </a:lnTo>
                <a:lnTo>
                  <a:pt x="943" y="247"/>
                </a:lnTo>
                <a:lnTo>
                  <a:pt x="939" y="479"/>
                </a:lnTo>
                <a:lnTo>
                  <a:pt x="865" y="439"/>
                </a:lnTo>
                <a:lnTo>
                  <a:pt x="783" y="454"/>
                </a:lnTo>
                <a:lnTo>
                  <a:pt x="724" y="471"/>
                </a:lnTo>
                <a:lnTo>
                  <a:pt x="639" y="473"/>
                </a:lnTo>
                <a:lnTo>
                  <a:pt x="574" y="435"/>
                </a:lnTo>
                <a:lnTo>
                  <a:pt x="557" y="454"/>
                </a:lnTo>
                <a:lnTo>
                  <a:pt x="456" y="410"/>
                </a:lnTo>
                <a:lnTo>
                  <a:pt x="407" y="399"/>
                </a:lnTo>
                <a:lnTo>
                  <a:pt x="382" y="376"/>
                </a:lnTo>
                <a:lnTo>
                  <a:pt x="352" y="374"/>
                </a:lnTo>
                <a:lnTo>
                  <a:pt x="319" y="347"/>
                </a:lnTo>
                <a:lnTo>
                  <a:pt x="331" y="89"/>
                </a:lnTo>
                <a:lnTo>
                  <a:pt x="0" y="70"/>
                </a:lnTo>
                <a:lnTo>
                  <a:pt x="6" y="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0" name="Freeform 954"/>
          <p:cNvSpPr>
            <a:spLocks/>
          </p:cNvSpPr>
          <p:nvPr/>
        </p:nvSpPr>
        <p:spPr bwMode="auto">
          <a:xfrm>
            <a:off x="4674364" y="1483611"/>
            <a:ext cx="931487" cy="1255234"/>
          </a:xfrm>
          <a:custGeom>
            <a:avLst/>
            <a:gdLst>
              <a:gd name="T0" fmla="*/ 2 w 711"/>
              <a:gd name="T1" fmla="*/ 73 h 774"/>
              <a:gd name="T2" fmla="*/ 17 w 711"/>
              <a:gd name="T3" fmla="*/ 119 h 774"/>
              <a:gd name="T4" fmla="*/ 18 w 711"/>
              <a:gd name="T5" fmla="*/ 176 h 774"/>
              <a:gd name="T6" fmla="*/ 28 w 711"/>
              <a:gd name="T7" fmla="*/ 222 h 774"/>
              <a:gd name="T8" fmla="*/ 16 w 711"/>
              <a:gd name="T9" fmla="*/ 246 h 774"/>
              <a:gd name="T10" fmla="*/ 34 w 711"/>
              <a:gd name="T11" fmla="*/ 264 h 774"/>
              <a:gd name="T12" fmla="*/ 33 w 711"/>
              <a:gd name="T13" fmla="*/ 387 h 774"/>
              <a:gd name="T14" fmla="*/ 292 w 711"/>
              <a:gd name="T15" fmla="*/ 382 h 774"/>
              <a:gd name="T16" fmla="*/ 288 w 711"/>
              <a:gd name="T17" fmla="*/ 358 h 774"/>
              <a:gd name="T18" fmla="*/ 260 w 711"/>
              <a:gd name="T19" fmla="*/ 337 h 774"/>
              <a:gd name="T20" fmla="*/ 247 w 711"/>
              <a:gd name="T21" fmla="*/ 322 h 774"/>
              <a:gd name="T22" fmla="*/ 211 w 711"/>
              <a:gd name="T23" fmla="*/ 300 h 774"/>
              <a:gd name="T24" fmla="*/ 212 w 711"/>
              <a:gd name="T25" fmla="*/ 265 h 774"/>
              <a:gd name="T26" fmla="*/ 205 w 711"/>
              <a:gd name="T27" fmla="*/ 240 h 774"/>
              <a:gd name="T28" fmla="*/ 233 w 711"/>
              <a:gd name="T29" fmla="*/ 206 h 774"/>
              <a:gd name="T30" fmla="*/ 231 w 711"/>
              <a:gd name="T31" fmla="*/ 172 h 774"/>
              <a:gd name="T32" fmla="*/ 279 w 711"/>
              <a:gd name="T33" fmla="*/ 137 h 774"/>
              <a:gd name="T34" fmla="*/ 290 w 711"/>
              <a:gd name="T35" fmla="*/ 117 h 774"/>
              <a:gd name="T36" fmla="*/ 356 w 711"/>
              <a:gd name="T37" fmla="*/ 83 h 774"/>
              <a:gd name="T38" fmla="*/ 326 w 711"/>
              <a:gd name="T39" fmla="*/ 71 h 774"/>
              <a:gd name="T40" fmla="*/ 301 w 711"/>
              <a:gd name="T41" fmla="*/ 73 h 774"/>
              <a:gd name="T42" fmla="*/ 295 w 711"/>
              <a:gd name="T43" fmla="*/ 63 h 774"/>
              <a:gd name="T44" fmla="*/ 248 w 711"/>
              <a:gd name="T45" fmla="*/ 63 h 774"/>
              <a:gd name="T46" fmla="*/ 216 w 711"/>
              <a:gd name="T47" fmla="*/ 53 h 774"/>
              <a:gd name="T48" fmla="*/ 151 w 711"/>
              <a:gd name="T49" fmla="*/ 47 h 774"/>
              <a:gd name="T50" fmla="*/ 141 w 711"/>
              <a:gd name="T51" fmla="*/ 35 h 774"/>
              <a:gd name="T52" fmla="*/ 114 w 711"/>
              <a:gd name="T53" fmla="*/ 25 h 774"/>
              <a:gd name="T54" fmla="*/ 110 w 711"/>
              <a:gd name="T55" fmla="*/ 0 h 774"/>
              <a:gd name="T56" fmla="*/ 94 w 711"/>
              <a:gd name="T57" fmla="*/ 0 h 774"/>
              <a:gd name="T58" fmla="*/ 94 w 711"/>
              <a:gd name="T59" fmla="*/ 18 h 774"/>
              <a:gd name="T60" fmla="*/ 0 w 711"/>
              <a:gd name="T61" fmla="*/ 18 h 774"/>
              <a:gd name="T62" fmla="*/ 2 w 711"/>
              <a:gd name="T63" fmla="*/ 73 h 774"/>
              <a:gd name="T64" fmla="*/ 2 w 711"/>
              <a:gd name="T65" fmla="*/ 73 h 7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11"/>
              <a:gd name="T100" fmla="*/ 0 h 774"/>
              <a:gd name="T101" fmla="*/ 711 w 711"/>
              <a:gd name="T102" fmla="*/ 774 h 7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11" h="774">
                <a:moveTo>
                  <a:pt x="4" y="146"/>
                </a:moveTo>
                <a:lnTo>
                  <a:pt x="33" y="238"/>
                </a:lnTo>
                <a:lnTo>
                  <a:pt x="36" y="352"/>
                </a:lnTo>
                <a:lnTo>
                  <a:pt x="55" y="445"/>
                </a:lnTo>
                <a:lnTo>
                  <a:pt x="31" y="492"/>
                </a:lnTo>
                <a:lnTo>
                  <a:pt x="67" y="527"/>
                </a:lnTo>
                <a:lnTo>
                  <a:pt x="65" y="774"/>
                </a:lnTo>
                <a:lnTo>
                  <a:pt x="584" y="764"/>
                </a:lnTo>
                <a:lnTo>
                  <a:pt x="576" y="715"/>
                </a:lnTo>
                <a:lnTo>
                  <a:pt x="519" y="673"/>
                </a:lnTo>
                <a:lnTo>
                  <a:pt x="493" y="643"/>
                </a:lnTo>
                <a:lnTo>
                  <a:pt x="422" y="599"/>
                </a:lnTo>
                <a:lnTo>
                  <a:pt x="424" y="529"/>
                </a:lnTo>
                <a:lnTo>
                  <a:pt x="409" y="481"/>
                </a:lnTo>
                <a:lnTo>
                  <a:pt x="466" y="413"/>
                </a:lnTo>
                <a:lnTo>
                  <a:pt x="462" y="344"/>
                </a:lnTo>
                <a:lnTo>
                  <a:pt x="557" y="274"/>
                </a:lnTo>
                <a:lnTo>
                  <a:pt x="580" y="234"/>
                </a:lnTo>
                <a:lnTo>
                  <a:pt x="711" y="165"/>
                </a:lnTo>
                <a:lnTo>
                  <a:pt x="652" y="141"/>
                </a:lnTo>
                <a:lnTo>
                  <a:pt x="601" y="146"/>
                </a:lnTo>
                <a:lnTo>
                  <a:pt x="590" y="127"/>
                </a:lnTo>
                <a:lnTo>
                  <a:pt x="495" y="126"/>
                </a:lnTo>
                <a:lnTo>
                  <a:pt x="432" y="107"/>
                </a:lnTo>
                <a:lnTo>
                  <a:pt x="301" y="93"/>
                </a:lnTo>
                <a:lnTo>
                  <a:pt x="282" y="70"/>
                </a:lnTo>
                <a:lnTo>
                  <a:pt x="228" y="50"/>
                </a:lnTo>
                <a:lnTo>
                  <a:pt x="219" y="0"/>
                </a:lnTo>
                <a:lnTo>
                  <a:pt x="187" y="0"/>
                </a:lnTo>
                <a:lnTo>
                  <a:pt x="187" y="36"/>
                </a:lnTo>
                <a:lnTo>
                  <a:pt x="0" y="36"/>
                </a:lnTo>
                <a:lnTo>
                  <a:pt x="4" y="146"/>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1" name="Freeform 955"/>
          <p:cNvSpPr>
            <a:spLocks/>
          </p:cNvSpPr>
          <p:nvPr/>
        </p:nvSpPr>
        <p:spPr bwMode="auto">
          <a:xfrm>
            <a:off x="4739779" y="2722629"/>
            <a:ext cx="852990" cy="681137"/>
          </a:xfrm>
          <a:custGeom>
            <a:avLst/>
            <a:gdLst>
              <a:gd name="T0" fmla="*/ 1 w 652"/>
              <a:gd name="T1" fmla="*/ 20 h 420"/>
              <a:gd name="T2" fmla="*/ 6 w 652"/>
              <a:gd name="T3" fmla="*/ 33 h 420"/>
              <a:gd name="T4" fmla="*/ 3 w 652"/>
              <a:gd name="T5" fmla="*/ 44 h 420"/>
              <a:gd name="T6" fmla="*/ 6 w 652"/>
              <a:gd name="T7" fmla="*/ 74 h 420"/>
              <a:gd name="T8" fmla="*/ 21 w 652"/>
              <a:gd name="T9" fmla="*/ 115 h 420"/>
              <a:gd name="T10" fmla="*/ 21 w 652"/>
              <a:gd name="T11" fmla="*/ 127 h 420"/>
              <a:gd name="T12" fmla="*/ 32 w 652"/>
              <a:gd name="T13" fmla="*/ 148 h 420"/>
              <a:gd name="T14" fmla="*/ 37 w 652"/>
              <a:gd name="T15" fmla="*/ 179 h 420"/>
              <a:gd name="T16" fmla="*/ 34 w 652"/>
              <a:gd name="T17" fmla="*/ 189 h 420"/>
              <a:gd name="T18" fmla="*/ 41 w 652"/>
              <a:gd name="T19" fmla="*/ 199 h 420"/>
              <a:gd name="T20" fmla="*/ 252 w 652"/>
              <a:gd name="T21" fmla="*/ 194 h 420"/>
              <a:gd name="T22" fmla="*/ 267 w 652"/>
              <a:gd name="T23" fmla="*/ 210 h 420"/>
              <a:gd name="T24" fmla="*/ 289 w 652"/>
              <a:gd name="T25" fmla="*/ 163 h 420"/>
              <a:gd name="T26" fmla="*/ 282 w 652"/>
              <a:gd name="T27" fmla="*/ 145 h 420"/>
              <a:gd name="T28" fmla="*/ 320 w 652"/>
              <a:gd name="T29" fmla="*/ 116 h 420"/>
              <a:gd name="T30" fmla="*/ 326 w 652"/>
              <a:gd name="T31" fmla="*/ 95 h 420"/>
              <a:gd name="T32" fmla="*/ 300 w 652"/>
              <a:gd name="T33" fmla="*/ 65 h 420"/>
              <a:gd name="T34" fmla="*/ 273 w 652"/>
              <a:gd name="T35" fmla="*/ 34 h 420"/>
              <a:gd name="T36" fmla="*/ 267 w 652"/>
              <a:gd name="T37" fmla="*/ 0 h 420"/>
              <a:gd name="T38" fmla="*/ 7 w 652"/>
              <a:gd name="T39" fmla="*/ 5 h 420"/>
              <a:gd name="T40" fmla="*/ 0 w 652"/>
              <a:gd name="T41" fmla="*/ 4 h 420"/>
              <a:gd name="T42" fmla="*/ 1 w 652"/>
              <a:gd name="T43" fmla="*/ 20 h 420"/>
              <a:gd name="T44" fmla="*/ 1 w 652"/>
              <a:gd name="T45" fmla="*/ 20 h 42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2"/>
              <a:gd name="T70" fmla="*/ 0 h 420"/>
              <a:gd name="T71" fmla="*/ 652 w 652"/>
              <a:gd name="T72" fmla="*/ 420 h 42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2" h="420">
                <a:moveTo>
                  <a:pt x="2" y="40"/>
                </a:moveTo>
                <a:lnTo>
                  <a:pt x="13" y="65"/>
                </a:lnTo>
                <a:lnTo>
                  <a:pt x="5" y="88"/>
                </a:lnTo>
                <a:lnTo>
                  <a:pt x="13" y="147"/>
                </a:lnTo>
                <a:lnTo>
                  <a:pt x="43" y="230"/>
                </a:lnTo>
                <a:lnTo>
                  <a:pt x="43" y="255"/>
                </a:lnTo>
                <a:lnTo>
                  <a:pt x="64" y="295"/>
                </a:lnTo>
                <a:lnTo>
                  <a:pt x="74" y="358"/>
                </a:lnTo>
                <a:lnTo>
                  <a:pt x="68" y="377"/>
                </a:lnTo>
                <a:lnTo>
                  <a:pt x="81" y="397"/>
                </a:lnTo>
                <a:lnTo>
                  <a:pt x="504" y="388"/>
                </a:lnTo>
                <a:lnTo>
                  <a:pt x="534" y="420"/>
                </a:lnTo>
                <a:lnTo>
                  <a:pt x="578" y="325"/>
                </a:lnTo>
                <a:lnTo>
                  <a:pt x="564" y="289"/>
                </a:lnTo>
                <a:lnTo>
                  <a:pt x="639" y="232"/>
                </a:lnTo>
                <a:lnTo>
                  <a:pt x="652" y="190"/>
                </a:lnTo>
                <a:lnTo>
                  <a:pt x="599" y="129"/>
                </a:lnTo>
                <a:lnTo>
                  <a:pt x="545" y="67"/>
                </a:lnTo>
                <a:lnTo>
                  <a:pt x="534" y="0"/>
                </a:lnTo>
                <a:lnTo>
                  <a:pt x="15" y="10"/>
                </a:lnTo>
                <a:lnTo>
                  <a:pt x="0" y="8"/>
                </a:lnTo>
                <a:lnTo>
                  <a:pt x="2" y="40"/>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2" name="Freeform 956"/>
          <p:cNvSpPr>
            <a:spLocks/>
          </p:cNvSpPr>
          <p:nvPr/>
        </p:nvSpPr>
        <p:spPr bwMode="auto">
          <a:xfrm>
            <a:off x="4847058" y="3351867"/>
            <a:ext cx="949804" cy="998997"/>
          </a:xfrm>
          <a:custGeom>
            <a:avLst/>
            <a:gdLst>
              <a:gd name="T0" fmla="*/ 22 w 727"/>
              <a:gd name="T1" fmla="*/ 44 h 616"/>
              <a:gd name="T2" fmla="*/ 33 w 727"/>
              <a:gd name="T3" fmla="*/ 54 h 616"/>
              <a:gd name="T4" fmla="*/ 39 w 727"/>
              <a:gd name="T5" fmla="*/ 52 h 616"/>
              <a:gd name="T6" fmla="*/ 47 w 727"/>
              <a:gd name="T7" fmla="*/ 62 h 616"/>
              <a:gd name="T8" fmla="*/ 40 w 727"/>
              <a:gd name="T9" fmla="*/ 62 h 616"/>
              <a:gd name="T10" fmla="*/ 33 w 727"/>
              <a:gd name="T11" fmla="*/ 77 h 616"/>
              <a:gd name="T12" fmla="*/ 49 w 727"/>
              <a:gd name="T13" fmla="*/ 100 h 616"/>
              <a:gd name="T14" fmla="*/ 62 w 727"/>
              <a:gd name="T15" fmla="*/ 102 h 616"/>
              <a:gd name="T16" fmla="*/ 60 w 727"/>
              <a:gd name="T17" fmla="*/ 246 h 616"/>
              <a:gd name="T18" fmla="*/ 62 w 727"/>
              <a:gd name="T19" fmla="*/ 282 h 616"/>
              <a:gd name="T20" fmla="*/ 303 w 727"/>
              <a:gd name="T21" fmla="*/ 274 h 616"/>
              <a:gd name="T22" fmla="*/ 306 w 727"/>
              <a:gd name="T23" fmla="*/ 295 h 616"/>
              <a:gd name="T24" fmla="*/ 296 w 727"/>
              <a:gd name="T25" fmla="*/ 308 h 616"/>
              <a:gd name="T26" fmla="*/ 333 w 727"/>
              <a:gd name="T27" fmla="*/ 306 h 616"/>
              <a:gd name="T28" fmla="*/ 339 w 727"/>
              <a:gd name="T29" fmla="*/ 295 h 616"/>
              <a:gd name="T30" fmla="*/ 339 w 727"/>
              <a:gd name="T31" fmla="*/ 282 h 616"/>
              <a:gd name="T32" fmla="*/ 349 w 727"/>
              <a:gd name="T33" fmla="*/ 272 h 616"/>
              <a:gd name="T34" fmla="*/ 351 w 727"/>
              <a:gd name="T35" fmla="*/ 262 h 616"/>
              <a:gd name="T36" fmla="*/ 360 w 727"/>
              <a:gd name="T37" fmla="*/ 261 h 616"/>
              <a:gd name="T38" fmla="*/ 363 w 727"/>
              <a:gd name="T39" fmla="*/ 239 h 616"/>
              <a:gd name="T40" fmla="*/ 350 w 727"/>
              <a:gd name="T41" fmla="*/ 236 h 616"/>
              <a:gd name="T42" fmla="*/ 341 w 727"/>
              <a:gd name="T43" fmla="*/ 221 h 616"/>
              <a:gd name="T44" fmla="*/ 328 w 727"/>
              <a:gd name="T45" fmla="*/ 184 h 616"/>
              <a:gd name="T46" fmla="*/ 313 w 727"/>
              <a:gd name="T47" fmla="*/ 179 h 616"/>
              <a:gd name="T48" fmla="*/ 296 w 727"/>
              <a:gd name="T49" fmla="*/ 165 h 616"/>
              <a:gd name="T50" fmla="*/ 289 w 727"/>
              <a:gd name="T51" fmla="*/ 147 h 616"/>
              <a:gd name="T52" fmla="*/ 299 w 727"/>
              <a:gd name="T53" fmla="*/ 117 h 616"/>
              <a:gd name="T54" fmla="*/ 291 w 727"/>
              <a:gd name="T55" fmla="*/ 111 h 616"/>
              <a:gd name="T56" fmla="*/ 270 w 727"/>
              <a:gd name="T57" fmla="*/ 111 h 616"/>
              <a:gd name="T58" fmla="*/ 265 w 727"/>
              <a:gd name="T59" fmla="*/ 93 h 616"/>
              <a:gd name="T60" fmla="*/ 231 w 727"/>
              <a:gd name="T61" fmla="*/ 57 h 616"/>
              <a:gd name="T62" fmla="*/ 222 w 727"/>
              <a:gd name="T63" fmla="*/ 27 h 616"/>
              <a:gd name="T64" fmla="*/ 226 w 727"/>
              <a:gd name="T65" fmla="*/ 16 h 616"/>
              <a:gd name="T66" fmla="*/ 211 w 727"/>
              <a:gd name="T67" fmla="*/ 0 h 616"/>
              <a:gd name="T68" fmla="*/ 0 w 727"/>
              <a:gd name="T69" fmla="*/ 5 h 616"/>
              <a:gd name="T70" fmla="*/ 22 w 727"/>
              <a:gd name="T71" fmla="*/ 44 h 616"/>
              <a:gd name="T72" fmla="*/ 22 w 727"/>
              <a:gd name="T73" fmla="*/ 44 h 61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616"/>
              <a:gd name="T113" fmla="*/ 727 w 727"/>
              <a:gd name="T114" fmla="*/ 616 h 61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616">
                <a:moveTo>
                  <a:pt x="44" y="89"/>
                </a:moveTo>
                <a:lnTo>
                  <a:pt x="67" y="108"/>
                </a:lnTo>
                <a:lnTo>
                  <a:pt x="78" y="104"/>
                </a:lnTo>
                <a:lnTo>
                  <a:pt x="94" y="125"/>
                </a:lnTo>
                <a:lnTo>
                  <a:pt x="80" y="125"/>
                </a:lnTo>
                <a:lnTo>
                  <a:pt x="67" y="154"/>
                </a:lnTo>
                <a:lnTo>
                  <a:pt x="99" y="200"/>
                </a:lnTo>
                <a:lnTo>
                  <a:pt x="124" y="205"/>
                </a:lnTo>
                <a:lnTo>
                  <a:pt x="120" y="492"/>
                </a:lnTo>
                <a:lnTo>
                  <a:pt x="124" y="563"/>
                </a:lnTo>
                <a:lnTo>
                  <a:pt x="607" y="547"/>
                </a:lnTo>
                <a:lnTo>
                  <a:pt x="613" y="589"/>
                </a:lnTo>
                <a:lnTo>
                  <a:pt x="592" y="616"/>
                </a:lnTo>
                <a:lnTo>
                  <a:pt x="666" y="612"/>
                </a:lnTo>
                <a:lnTo>
                  <a:pt x="679" y="589"/>
                </a:lnTo>
                <a:lnTo>
                  <a:pt x="679" y="563"/>
                </a:lnTo>
                <a:lnTo>
                  <a:pt x="698" y="544"/>
                </a:lnTo>
                <a:lnTo>
                  <a:pt x="702" y="523"/>
                </a:lnTo>
                <a:lnTo>
                  <a:pt x="721" y="521"/>
                </a:lnTo>
                <a:lnTo>
                  <a:pt x="727" y="479"/>
                </a:lnTo>
                <a:lnTo>
                  <a:pt x="700" y="473"/>
                </a:lnTo>
                <a:lnTo>
                  <a:pt x="683" y="443"/>
                </a:lnTo>
                <a:lnTo>
                  <a:pt x="656" y="369"/>
                </a:lnTo>
                <a:lnTo>
                  <a:pt x="626" y="359"/>
                </a:lnTo>
                <a:lnTo>
                  <a:pt x="592" y="331"/>
                </a:lnTo>
                <a:lnTo>
                  <a:pt x="578" y="293"/>
                </a:lnTo>
                <a:lnTo>
                  <a:pt x="599" y="234"/>
                </a:lnTo>
                <a:lnTo>
                  <a:pt x="582" y="222"/>
                </a:lnTo>
                <a:lnTo>
                  <a:pt x="540" y="222"/>
                </a:lnTo>
                <a:lnTo>
                  <a:pt x="531" y="186"/>
                </a:lnTo>
                <a:lnTo>
                  <a:pt x="462" y="114"/>
                </a:lnTo>
                <a:lnTo>
                  <a:pt x="445" y="55"/>
                </a:lnTo>
                <a:lnTo>
                  <a:pt x="453" y="32"/>
                </a:lnTo>
                <a:lnTo>
                  <a:pt x="423" y="0"/>
                </a:lnTo>
                <a:lnTo>
                  <a:pt x="0" y="9"/>
                </a:lnTo>
                <a:lnTo>
                  <a:pt x="44" y="89"/>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3" name="Freeform 957"/>
          <p:cNvSpPr>
            <a:spLocks/>
          </p:cNvSpPr>
          <p:nvPr/>
        </p:nvSpPr>
        <p:spPr bwMode="auto">
          <a:xfrm>
            <a:off x="5009283" y="4240587"/>
            <a:ext cx="719547" cy="778439"/>
          </a:xfrm>
          <a:custGeom>
            <a:avLst/>
            <a:gdLst>
              <a:gd name="T0" fmla="*/ 10 w 551"/>
              <a:gd name="T1" fmla="*/ 83 h 481"/>
              <a:gd name="T2" fmla="*/ 8 w 551"/>
              <a:gd name="T3" fmla="*/ 199 h 481"/>
              <a:gd name="T4" fmla="*/ 14 w 551"/>
              <a:gd name="T5" fmla="*/ 205 h 481"/>
              <a:gd name="T6" fmla="*/ 34 w 551"/>
              <a:gd name="T7" fmla="*/ 205 h 481"/>
              <a:gd name="T8" fmla="*/ 35 w 551"/>
              <a:gd name="T9" fmla="*/ 240 h 481"/>
              <a:gd name="T10" fmla="*/ 198 w 551"/>
              <a:gd name="T11" fmla="*/ 238 h 481"/>
              <a:gd name="T12" fmla="*/ 196 w 551"/>
              <a:gd name="T13" fmla="*/ 202 h 481"/>
              <a:gd name="T14" fmla="*/ 209 w 551"/>
              <a:gd name="T15" fmla="*/ 162 h 481"/>
              <a:gd name="T16" fmla="*/ 230 w 551"/>
              <a:gd name="T17" fmla="*/ 135 h 481"/>
              <a:gd name="T18" fmla="*/ 228 w 551"/>
              <a:gd name="T19" fmla="*/ 127 h 481"/>
              <a:gd name="T20" fmla="*/ 243 w 551"/>
              <a:gd name="T21" fmla="*/ 102 h 481"/>
              <a:gd name="T22" fmla="*/ 252 w 551"/>
              <a:gd name="T23" fmla="*/ 74 h 481"/>
              <a:gd name="T24" fmla="*/ 249 w 551"/>
              <a:gd name="T25" fmla="*/ 72 h 481"/>
              <a:gd name="T26" fmla="*/ 262 w 551"/>
              <a:gd name="T27" fmla="*/ 62 h 481"/>
              <a:gd name="T28" fmla="*/ 275 w 551"/>
              <a:gd name="T29" fmla="*/ 38 h 481"/>
              <a:gd name="T30" fmla="*/ 271 w 551"/>
              <a:gd name="T31" fmla="*/ 32 h 481"/>
              <a:gd name="T32" fmla="*/ 234 w 551"/>
              <a:gd name="T33" fmla="*/ 34 h 481"/>
              <a:gd name="T34" fmla="*/ 244 w 551"/>
              <a:gd name="T35" fmla="*/ 21 h 481"/>
              <a:gd name="T36" fmla="*/ 241 w 551"/>
              <a:gd name="T37" fmla="*/ 0 h 481"/>
              <a:gd name="T38" fmla="*/ 0 w 551"/>
              <a:gd name="T39" fmla="*/ 8 h 481"/>
              <a:gd name="T40" fmla="*/ 10 w 551"/>
              <a:gd name="T41" fmla="*/ 83 h 481"/>
              <a:gd name="T42" fmla="*/ 10 w 551"/>
              <a:gd name="T43" fmla="*/ 83 h 4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51"/>
              <a:gd name="T67" fmla="*/ 0 h 481"/>
              <a:gd name="T68" fmla="*/ 551 w 551"/>
              <a:gd name="T69" fmla="*/ 481 h 4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51" h="481">
                <a:moveTo>
                  <a:pt x="21" y="166"/>
                </a:moveTo>
                <a:lnTo>
                  <a:pt x="17" y="398"/>
                </a:lnTo>
                <a:lnTo>
                  <a:pt x="29" y="411"/>
                </a:lnTo>
                <a:lnTo>
                  <a:pt x="69" y="411"/>
                </a:lnTo>
                <a:lnTo>
                  <a:pt x="70" y="481"/>
                </a:lnTo>
                <a:lnTo>
                  <a:pt x="397" y="477"/>
                </a:lnTo>
                <a:lnTo>
                  <a:pt x="392" y="405"/>
                </a:lnTo>
                <a:lnTo>
                  <a:pt x="418" y="325"/>
                </a:lnTo>
                <a:lnTo>
                  <a:pt x="460" y="270"/>
                </a:lnTo>
                <a:lnTo>
                  <a:pt x="456" y="255"/>
                </a:lnTo>
                <a:lnTo>
                  <a:pt x="487" y="204"/>
                </a:lnTo>
                <a:lnTo>
                  <a:pt x="504" y="149"/>
                </a:lnTo>
                <a:lnTo>
                  <a:pt x="498" y="145"/>
                </a:lnTo>
                <a:lnTo>
                  <a:pt x="525" y="124"/>
                </a:lnTo>
                <a:lnTo>
                  <a:pt x="551" y="76"/>
                </a:lnTo>
                <a:lnTo>
                  <a:pt x="542" y="65"/>
                </a:lnTo>
                <a:lnTo>
                  <a:pt x="468" y="69"/>
                </a:lnTo>
                <a:lnTo>
                  <a:pt x="489" y="42"/>
                </a:lnTo>
                <a:lnTo>
                  <a:pt x="483" y="0"/>
                </a:lnTo>
                <a:lnTo>
                  <a:pt x="0" y="16"/>
                </a:lnTo>
                <a:lnTo>
                  <a:pt x="21" y="166"/>
                </a:lnTo>
                <a:close/>
              </a:path>
            </a:pathLst>
          </a:custGeom>
          <a:solidFill>
            <a:schemeClr val="bg1">
              <a:lumMod val="85000"/>
            </a:schemeClr>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24" name="Freeform 959"/>
          <p:cNvSpPr>
            <a:spLocks/>
          </p:cNvSpPr>
          <p:nvPr/>
        </p:nvSpPr>
        <p:spPr bwMode="auto">
          <a:xfrm>
            <a:off x="5514275" y="1833909"/>
            <a:ext cx="813743" cy="502740"/>
          </a:xfrm>
          <a:custGeom>
            <a:avLst/>
            <a:gdLst>
              <a:gd name="T0" fmla="*/ 112 w 622"/>
              <a:gd name="T1" fmla="*/ 101 h 310"/>
              <a:gd name="T2" fmla="*/ 116 w 622"/>
              <a:gd name="T3" fmla="*/ 111 h 310"/>
              <a:gd name="T4" fmla="*/ 126 w 622"/>
              <a:gd name="T5" fmla="*/ 114 h 310"/>
              <a:gd name="T6" fmla="*/ 142 w 622"/>
              <a:gd name="T7" fmla="*/ 155 h 310"/>
              <a:gd name="T8" fmla="*/ 169 w 622"/>
              <a:gd name="T9" fmla="*/ 98 h 310"/>
              <a:gd name="T10" fmla="*/ 183 w 622"/>
              <a:gd name="T11" fmla="*/ 100 h 310"/>
              <a:gd name="T12" fmla="*/ 201 w 622"/>
              <a:gd name="T13" fmla="*/ 92 h 310"/>
              <a:gd name="T14" fmla="*/ 231 w 622"/>
              <a:gd name="T15" fmla="*/ 92 h 310"/>
              <a:gd name="T16" fmla="*/ 241 w 622"/>
              <a:gd name="T17" fmla="*/ 79 h 310"/>
              <a:gd name="T18" fmla="*/ 300 w 622"/>
              <a:gd name="T19" fmla="*/ 80 h 310"/>
              <a:gd name="T20" fmla="*/ 311 w 622"/>
              <a:gd name="T21" fmla="*/ 72 h 310"/>
              <a:gd name="T22" fmla="*/ 292 w 622"/>
              <a:gd name="T23" fmla="*/ 50 h 310"/>
              <a:gd name="T24" fmla="*/ 257 w 622"/>
              <a:gd name="T25" fmla="*/ 51 h 310"/>
              <a:gd name="T26" fmla="*/ 228 w 622"/>
              <a:gd name="T27" fmla="*/ 47 h 310"/>
              <a:gd name="T28" fmla="*/ 192 w 622"/>
              <a:gd name="T29" fmla="*/ 47 h 310"/>
              <a:gd name="T30" fmla="*/ 179 w 622"/>
              <a:gd name="T31" fmla="*/ 66 h 310"/>
              <a:gd name="T32" fmla="*/ 161 w 622"/>
              <a:gd name="T33" fmla="*/ 55 h 310"/>
              <a:gd name="T34" fmla="*/ 143 w 622"/>
              <a:gd name="T35" fmla="*/ 57 h 310"/>
              <a:gd name="T36" fmla="*/ 136 w 622"/>
              <a:gd name="T37" fmla="*/ 38 h 310"/>
              <a:gd name="T38" fmla="*/ 95 w 622"/>
              <a:gd name="T39" fmla="*/ 35 h 310"/>
              <a:gd name="T40" fmla="*/ 90 w 622"/>
              <a:gd name="T41" fmla="*/ 28 h 310"/>
              <a:gd name="T42" fmla="*/ 108 w 622"/>
              <a:gd name="T43" fmla="*/ 9 h 310"/>
              <a:gd name="T44" fmla="*/ 123 w 622"/>
              <a:gd name="T45" fmla="*/ 7 h 310"/>
              <a:gd name="T46" fmla="*/ 108 w 622"/>
              <a:gd name="T47" fmla="*/ 0 h 310"/>
              <a:gd name="T48" fmla="*/ 85 w 622"/>
              <a:gd name="T49" fmla="*/ 5 h 310"/>
              <a:gd name="T50" fmla="*/ 47 w 622"/>
              <a:gd name="T51" fmla="*/ 43 h 310"/>
              <a:gd name="T52" fmla="*/ 28 w 622"/>
              <a:gd name="T53" fmla="*/ 47 h 310"/>
              <a:gd name="T54" fmla="*/ 0 w 622"/>
              <a:gd name="T55" fmla="*/ 67 h 310"/>
              <a:gd name="T56" fmla="*/ 112 w 622"/>
              <a:gd name="T57" fmla="*/ 101 h 310"/>
              <a:gd name="T58" fmla="*/ 112 w 622"/>
              <a:gd name="T59" fmla="*/ 101 h 3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22"/>
              <a:gd name="T91" fmla="*/ 0 h 310"/>
              <a:gd name="T92" fmla="*/ 622 w 622"/>
              <a:gd name="T93" fmla="*/ 310 h 31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22" h="310">
                <a:moveTo>
                  <a:pt x="224" y="203"/>
                </a:moveTo>
                <a:lnTo>
                  <a:pt x="232" y="222"/>
                </a:lnTo>
                <a:lnTo>
                  <a:pt x="253" y="228"/>
                </a:lnTo>
                <a:lnTo>
                  <a:pt x="283" y="310"/>
                </a:lnTo>
                <a:lnTo>
                  <a:pt x="338" y="197"/>
                </a:lnTo>
                <a:lnTo>
                  <a:pt x="367" y="201"/>
                </a:lnTo>
                <a:lnTo>
                  <a:pt x="403" y="184"/>
                </a:lnTo>
                <a:lnTo>
                  <a:pt x="462" y="184"/>
                </a:lnTo>
                <a:lnTo>
                  <a:pt x="483" y="158"/>
                </a:lnTo>
                <a:lnTo>
                  <a:pt x="599" y="161"/>
                </a:lnTo>
                <a:lnTo>
                  <a:pt x="622" y="144"/>
                </a:lnTo>
                <a:lnTo>
                  <a:pt x="584" y="101"/>
                </a:lnTo>
                <a:lnTo>
                  <a:pt x="513" y="102"/>
                </a:lnTo>
                <a:lnTo>
                  <a:pt x="456" y="95"/>
                </a:lnTo>
                <a:lnTo>
                  <a:pt x="384" y="95"/>
                </a:lnTo>
                <a:lnTo>
                  <a:pt x="359" y="131"/>
                </a:lnTo>
                <a:lnTo>
                  <a:pt x="323" y="110"/>
                </a:lnTo>
                <a:lnTo>
                  <a:pt x="285" y="114"/>
                </a:lnTo>
                <a:lnTo>
                  <a:pt x="272" y="76"/>
                </a:lnTo>
                <a:lnTo>
                  <a:pt x="190" y="70"/>
                </a:lnTo>
                <a:lnTo>
                  <a:pt x="181" y="57"/>
                </a:lnTo>
                <a:lnTo>
                  <a:pt x="217" y="17"/>
                </a:lnTo>
                <a:lnTo>
                  <a:pt x="247" y="15"/>
                </a:lnTo>
                <a:lnTo>
                  <a:pt x="217" y="0"/>
                </a:lnTo>
                <a:lnTo>
                  <a:pt x="171" y="11"/>
                </a:lnTo>
                <a:lnTo>
                  <a:pt x="95" y="87"/>
                </a:lnTo>
                <a:lnTo>
                  <a:pt x="57" y="95"/>
                </a:lnTo>
                <a:lnTo>
                  <a:pt x="0" y="133"/>
                </a:lnTo>
                <a:lnTo>
                  <a:pt x="224" y="20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5" name="Freeform 960"/>
          <p:cNvSpPr>
            <a:spLocks/>
          </p:cNvSpPr>
          <p:nvPr/>
        </p:nvSpPr>
        <p:spPr bwMode="auto">
          <a:xfrm>
            <a:off x="6040198" y="2145286"/>
            <a:ext cx="552090" cy="908178"/>
          </a:xfrm>
          <a:custGeom>
            <a:avLst/>
            <a:gdLst>
              <a:gd name="T0" fmla="*/ 24 w 422"/>
              <a:gd name="T1" fmla="*/ 232 h 559"/>
              <a:gd name="T2" fmla="*/ 21 w 422"/>
              <a:gd name="T3" fmla="*/ 185 h 559"/>
              <a:gd name="T4" fmla="*/ 3 w 422"/>
              <a:gd name="T5" fmla="*/ 151 h 559"/>
              <a:gd name="T6" fmla="*/ 11 w 422"/>
              <a:gd name="T7" fmla="*/ 80 h 559"/>
              <a:gd name="T8" fmla="*/ 41 w 422"/>
              <a:gd name="T9" fmla="*/ 43 h 559"/>
              <a:gd name="T10" fmla="*/ 39 w 422"/>
              <a:gd name="T11" fmla="*/ 70 h 559"/>
              <a:gd name="T12" fmla="*/ 49 w 422"/>
              <a:gd name="T13" fmla="*/ 65 h 559"/>
              <a:gd name="T14" fmla="*/ 49 w 422"/>
              <a:gd name="T15" fmla="*/ 42 h 559"/>
              <a:gd name="T16" fmla="*/ 60 w 422"/>
              <a:gd name="T17" fmla="*/ 29 h 559"/>
              <a:gd name="T18" fmla="*/ 63 w 422"/>
              <a:gd name="T19" fmla="*/ 4 h 559"/>
              <a:gd name="T20" fmla="*/ 74 w 422"/>
              <a:gd name="T21" fmla="*/ 0 h 559"/>
              <a:gd name="T22" fmla="*/ 138 w 422"/>
              <a:gd name="T23" fmla="*/ 22 h 559"/>
              <a:gd name="T24" fmla="*/ 144 w 422"/>
              <a:gd name="T25" fmla="*/ 40 h 559"/>
              <a:gd name="T26" fmla="*/ 152 w 422"/>
              <a:gd name="T27" fmla="*/ 57 h 559"/>
              <a:gd name="T28" fmla="*/ 154 w 422"/>
              <a:gd name="T29" fmla="*/ 88 h 559"/>
              <a:gd name="T30" fmla="*/ 132 w 422"/>
              <a:gd name="T31" fmla="*/ 114 h 559"/>
              <a:gd name="T32" fmla="*/ 131 w 422"/>
              <a:gd name="T33" fmla="*/ 134 h 559"/>
              <a:gd name="T34" fmla="*/ 144 w 422"/>
              <a:gd name="T35" fmla="*/ 141 h 559"/>
              <a:gd name="T36" fmla="*/ 161 w 422"/>
              <a:gd name="T37" fmla="*/ 113 h 559"/>
              <a:gd name="T38" fmla="*/ 178 w 422"/>
              <a:gd name="T39" fmla="*/ 104 h 559"/>
              <a:gd name="T40" fmla="*/ 189 w 422"/>
              <a:gd name="T41" fmla="*/ 109 h 559"/>
              <a:gd name="T42" fmla="*/ 211 w 422"/>
              <a:gd name="T43" fmla="*/ 171 h 559"/>
              <a:gd name="T44" fmla="*/ 196 w 422"/>
              <a:gd name="T45" fmla="*/ 198 h 559"/>
              <a:gd name="T46" fmla="*/ 192 w 422"/>
              <a:gd name="T47" fmla="*/ 217 h 559"/>
              <a:gd name="T48" fmla="*/ 184 w 422"/>
              <a:gd name="T49" fmla="*/ 223 h 559"/>
              <a:gd name="T50" fmla="*/ 184 w 422"/>
              <a:gd name="T51" fmla="*/ 240 h 559"/>
              <a:gd name="T52" fmla="*/ 172 w 422"/>
              <a:gd name="T53" fmla="*/ 262 h 559"/>
              <a:gd name="T54" fmla="*/ 103 w 422"/>
              <a:gd name="T55" fmla="*/ 272 h 559"/>
              <a:gd name="T56" fmla="*/ 101 w 422"/>
              <a:gd name="T57" fmla="*/ 268 h 559"/>
              <a:gd name="T58" fmla="*/ 0 w 422"/>
              <a:gd name="T59" fmla="*/ 280 h 559"/>
              <a:gd name="T60" fmla="*/ 24 w 422"/>
              <a:gd name="T61" fmla="*/ 232 h 559"/>
              <a:gd name="T62" fmla="*/ 24 w 422"/>
              <a:gd name="T63" fmla="*/ 232 h 55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22"/>
              <a:gd name="T97" fmla="*/ 0 h 559"/>
              <a:gd name="T98" fmla="*/ 422 w 422"/>
              <a:gd name="T99" fmla="*/ 559 h 55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22" h="559">
                <a:moveTo>
                  <a:pt x="48" y="464"/>
                </a:moveTo>
                <a:lnTo>
                  <a:pt x="42" y="370"/>
                </a:lnTo>
                <a:lnTo>
                  <a:pt x="6" y="302"/>
                </a:lnTo>
                <a:lnTo>
                  <a:pt x="21" y="159"/>
                </a:lnTo>
                <a:lnTo>
                  <a:pt x="82" y="85"/>
                </a:lnTo>
                <a:lnTo>
                  <a:pt x="78" y="140"/>
                </a:lnTo>
                <a:lnTo>
                  <a:pt x="97" y="129"/>
                </a:lnTo>
                <a:lnTo>
                  <a:pt x="97" y="83"/>
                </a:lnTo>
                <a:lnTo>
                  <a:pt x="120" y="57"/>
                </a:lnTo>
                <a:lnTo>
                  <a:pt x="127" y="7"/>
                </a:lnTo>
                <a:lnTo>
                  <a:pt x="148" y="0"/>
                </a:lnTo>
                <a:lnTo>
                  <a:pt x="276" y="43"/>
                </a:lnTo>
                <a:lnTo>
                  <a:pt x="287" y="80"/>
                </a:lnTo>
                <a:lnTo>
                  <a:pt x="304" y="114"/>
                </a:lnTo>
                <a:lnTo>
                  <a:pt x="308" y="175"/>
                </a:lnTo>
                <a:lnTo>
                  <a:pt x="264" y="228"/>
                </a:lnTo>
                <a:lnTo>
                  <a:pt x="262" y="268"/>
                </a:lnTo>
                <a:lnTo>
                  <a:pt x="287" y="281"/>
                </a:lnTo>
                <a:lnTo>
                  <a:pt x="321" y="226"/>
                </a:lnTo>
                <a:lnTo>
                  <a:pt x="356" y="207"/>
                </a:lnTo>
                <a:lnTo>
                  <a:pt x="378" y="218"/>
                </a:lnTo>
                <a:lnTo>
                  <a:pt x="422" y="342"/>
                </a:lnTo>
                <a:lnTo>
                  <a:pt x="392" y="395"/>
                </a:lnTo>
                <a:lnTo>
                  <a:pt x="384" y="433"/>
                </a:lnTo>
                <a:lnTo>
                  <a:pt x="367" y="445"/>
                </a:lnTo>
                <a:lnTo>
                  <a:pt x="367" y="479"/>
                </a:lnTo>
                <a:lnTo>
                  <a:pt x="344" y="524"/>
                </a:lnTo>
                <a:lnTo>
                  <a:pt x="205" y="543"/>
                </a:lnTo>
                <a:lnTo>
                  <a:pt x="202" y="536"/>
                </a:lnTo>
                <a:lnTo>
                  <a:pt x="0" y="559"/>
                </a:lnTo>
                <a:lnTo>
                  <a:pt x="48" y="464"/>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6" name="Freeform 961"/>
          <p:cNvSpPr>
            <a:spLocks/>
          </p:cNvSpPr>
          <p:nvPr/>
        </p:nvSpPr>
        <p:spPr bwMode="auto">
          <a:xfrm>
            <a:off x="5210755" y="1973381"/>
            <a:ext cx="756180" cy="960077"/>
          </a:xfrm>
          <a:custGeom>
            <a:avLst/>
            <a:gdLst>
              <a:gd name="T0" fmla="*/ 7 w 578"/>
              <a:gd name="T1" fmla="*/ 114 h 591"/>
              <a:gd name="T2" fmla="*/ 6 w 578"/>
              <a:gd name="T3" fmla="*/ 149 h 591"/>
              <a:gd name="T4" fmla="*/ 42 w 578"/>
              <a:gd name="T5" fmla="*/ 171 h 591"/>
              <a:gd name="T6" fmla="*/ 55 w 578"/>
              <a:gd name="T7" fmla="*/ 186 h 591"/>
              <a:gd name="T8" fmla="*/ 83 w 578"/>
              <a:gd name="T9" fmla="*/ 207 h 591"/>
              <a:gd name="T10" fmla="*/ 87 w 578"/>
              <a:gd name="T11" fmla="*/ 231 h 591"/>
              <a:gd name="T12" fmla="*/ 93 w 578"/>
              <a:gd name="T13" fmla="*/ 265 h 591"/>
              <a:gd name="T14" fmla="*/ 120 w 578"/>
              <a:gd name="T15" fmla="*/ 296 h 591"/>
              <a:gd name="T16" fmla="*/ 264 w 578"/>
              <a:gd name="T17" fmla="*/ 287 h 591"/>
              <a:gd name="T18" fmla="*/ 255 w 578"/>
              <a:gd name="T19" fmla="*/ 242 h 591"/>
              <a:gd name="T20" fmla="*/ 268 w 578"/>
              <a:gd name="T21" fmla="*/ 172 h 591"/>
              <a:gd name="T22" fmla="*/ 268 w 578"/>
              <a:gd name="T23" fmla="*/ 153 h 591"/>
              <a:gd name="T24" fmla="*/ 289 w 578"/>
              <a:gd name="T25" fmla="*/ 99 h 591"/>
              <a:gd name="T26" fmla="*/ 284 w 578"/>
              <a:gd name="T27" fmla="*/ 97 h 591"/>
              <a:gd name="T28" fmla="*/ 270 w 578"/>
              <a:gd name="T29" fmla="*/ 129 h 591"/>
              <a:gd name="T30" fmla="*/ 259 w 578"/>
              <a:gd name="T31" fmla="*/ 131 h 591"/>
              <a:gd name="T32" fmla="*/ 254 w 578"/>
              <a:gd name="T33" fmla="*/ 144 h 591"/>
              <a:gd name="T34" fmla="*/ 241 w 578"/>
              <a:gd name="T35" fmla="*/ 152 h 591"/>
              <a:gd name="T36" fmla="*/ 250 w 578"/>
              <a:gd name="T37" fmla="*/ 124 h 591"/>
              <a:gd name="T38" fmla="*/ 259 w 578"/>
              <a:gd name="T39" fmla="*/ 113 h 591"/>
              <a:gd name="T40" fmla="*/ 243 w 578"/>
              <a:gd name="T41" fmla="*/ 72 h 591"/>
              <a:gd name="T42" fmla="*/ 233 w 578"/>
              <a:gd name="T43" fmla="*/ 69 h 591"/>
              <a:gd name="T44" fmla="*/ 229 w 578"/>
              <a:gd name="T45" fmla="*/ 59 h 591"/>
              <a:gd name="T46" fmla="*/ 117 w 578"/>
              <a:gd name="T47" fmla="*/ 24 h 591"/>
              <a:gd name="T48" fmla="*/ 102 w 578"/>
              <a:gd name="T49" fmla="*/ 18 h 591"/>
              <a:gd name="T50" fmla="*/ 95 w 578"/>
              <a:gd name="T51" fmla="*/ 24 h 591"/>
              <a:gd name="T52" fmla="*/ 92 w 578"/>
              <a:gd name="T53" fmla="*/ 22 h 591"/>
              <a:gd name="T54" fmla="*/ 96 w 578"/>
              <a:gd name="T55" fmla="*/ 10 h 591"/>
              <a:gd name="T56" fmla="*/ 99 w 578"/>
              <a:gd name="T57" fmla="*/ 2 h 591"/>
              <a:gd name="T58" fmla="*/ 95 w 578"/>
              <a:gd name="T59" fmla="*/ 0 h 591"/>
              <a:gd name="T60" fmla="*/ 49 w 578"/>
              <a:gd name="T61" fmla="*/ 19 h 591"/>
              <a:gd name="T62" fmla="*/ 44 w 578"/>
              <a:gd name="T63" fmla="*/ 20 h 591"/>
              <a:gd name="T64" fmla="*/ 35 w 578"/>
              <a:gd name="T65" fmla="*/ 16 h 591"/>
              <a:gd name="T66" fmla="*/ 26 w 578"/>
              <a:gd name="T67" fmla="*/ 21 h 591"/>
              <a:gd name="T68" fmla="*/ 28 w 578"/>
              <a:gd name="T69" fmla="*/ 56 h 591"/>
              <a:gd name="T70" fmla="*/ 0 w 578"/>
              <a:gd name="T71" fmla="*/ 90 h 591"/>
              <a:gd name="T72" fmla="*/ 7 w 578"/>
              <a:gd name="T73" fmla="*/ 114 h 591"/>
              <a:gd name="T74" fmla="*/ 7 w 578"/>
              <a:gd name="T75" fmla="*/ 114 h 59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8"/>
              <a:gd name="T115" fmla="*/ 0 h 591"/>
              <a:gd name="T116" fmla="*/ 578 w 578"/>
              <a:gd name="T117" fmla="*/ 591 h 59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8" h="591">
                <a:moveTo>
                  <a:pt x="15" y="227"/>
                </a:moveTo>
                <a:lnTo>
                  <a:pt x="13" y="297"/>
                </a:lnTo>
                <a:lnTo>
                  <a:pt x="84" y="341"/>
                </a:lnTo>
                <a:lnTo>
                  <a:pt x="110" y="371"/>
                </a:lnTo>
                <a:lnTo>
                  <a:pt x="167" y="413"/>
                </a:lnTo>
                <a:lnTo>
                  <a:pt x="175" y="462"/>
                </a:lnTo>
                <a:lnTo>
                  <a:pt x="186" y="529"/>
                </a:lnTo>
                <a:lnTo>
                  <a:pt x="240" y="591"/>
                </a:lnTo>
                <a:lnTo>
                  <a:pt x="527" y="574"/>
                </a:lnTo>
                <a:lnTo>
                  <a:pt x="511" y="483"/>
                </a:lnTo>
                <a:lnTo>
                  <a:pt x="536" y="344"/>
                </a:lnTo>
                <a:lnTo>
                  <a:pt x="536" y="306"/>
                </a:lnTo>
                <a:lnTo>
                  <a:pt x="578" y="198"/>
                </a:lnTo>
                <a:lnTo>
                  <a:pt x="567" y="194"/>
                </a:lnTo>
                <a:lnTo>
                  <a:pt x="540" y="257"/>
                </a:lnTo>
                <a:lnTo>
                  <a:pt x="517" y="261"/>
                </a:lnTo>
                <a:lnTo>
                  <a:pt x="508" y="287"/>
                </a:lnTo>
                <a:lnTo>
                  <a:pt x="483" y="304"/>
                </a:lnTo>
                <a:lnTo>
                  <a:pt x="500" y="247"/>
                </a:lnTo>
                <a:lnTo>
                  <a:pt x="517" y="225"/>
                </a:lnTo>
                <a:lnTo>
                  <a:pt x="487" y="143"/>
                </a:lnTo>
                <a:lnTo>
                  <a:pt x="466" y="137"/>
                </a:lnTo>
                <a:lnTo>
                  <a:pt x="458" y="118"/>
                </a:lnTo>
                <a:lnTo>
                  <a:pt x="234" y="48"/>
                </a:lnTo>
                <a:lnTo>
                  <a:pt x="205" y="35"/>
                </a:lnTo>
                <a:lnTo>
                  <a:pt x="190" y="48"/>
                </a:lnTo>
                <a:lnTo>
                  <a:pt x="184" y="44"/>
                </a:lnTo>
                <a:lnTo>
                  <a:pt x="192" y="19"/>
                </a:lnTo>
                <a:lnTo>
                  <a:pt x="198" y="4"/>
                </a:lnTo>
                <a:lnTo>
                  <a:pt x="190" y="0"/>
                </a:lnTo>
                <a:lnTo>
                  <a:pt x="99" y="38"/>
                </a:lnTo>
                <a:lnTo>
                  <a:pt x="89" y="40"/>
                </a:lnTo>
                <a:lnTo>
                  <a:pt x="70" y="31"/>
                </a:lnTo>
                <a:lnTo>
                  <a:pt x="53" y="42"/>
                </a:lnTo>
                <a:lnTo>
                  <a:pt x="57" y="111"/>
                </a:lnTo>
                <a:lnTo>
                  <a:pt x="0" y="179"/>
                </a:lnTo>
                <a:lnTo>
                  <a:pt x="15" y="227"/>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27" name="Freeform 962"/>
          <p:cNvSpPr>
            <a:spLocks/>
          </p:cNvSpPr>
          <p:nvPr/>
        </p:nvSpPr>
        <p:spPr bwMode="auto">
          <a:xfrm>
            <a:off x="5427930" y="2904263"/>
            <a:ext cx="562556" cy="1222797"/>
          </a:xfrm>
          <a:custGeom>
            <a:avLst/>
            <a:gdLst>
              <a:gd name="T0" fmla="*/ 4 w 430"/>
              <a:gd name="T1" fmla="*/ 154 h 753"/>
              <a:gd name="T2" fmla="*/ 26 w 430"/>
              <a:gd name="T3" fmla="*/ 107 h 753"/>
              <a:gd name="T4" fmla="*/ 19 w 430"/>
              <a:gd name="T5" fmla="*/ 89 h 753"/>
              <a:gd name="T6" fmla="*/ 56 w 430"/>
              <a:gd name="T7" fmla="*/ 60 h 753"/>
              <a:gd name="T8" fmla="*/ 63 w 430"/>
              <a:gd name="T9" fmla="*/ 39 h 753"/>
              <a:gd name="T10" fmla="*/ 37 w 430"/>
              <a:gd name="T11" fmla="*/ 9 h 753"/>
              <a:gd name="T12" fmla="*/ 180 w 430"/>
              <a:gd name="T13" fmla="*/ 0 h 753"/>
              <a:gd name="T14" fmla="*/ 184 w 430"/>
              <a:gd name="T15" fmla="*/ 22 h 753"/>
              <a:gd name="T16" fmla="*/ 198 w 430"/>
              <a:gd name="T17" fmla="*/ 51 h 753"/>
              <a:gd name="T18" fmla="*/ 211 w 430"/>
              <a:gd name="T19" fmla="*/ 194 h 753"/>
              <a:gd name="T20" fmla="*/ 208 w 430"/>
              <a:gd name="T21" fmla="*/ 224 h 753"/>
              <a:gd name="T22" fmla="*/ 215 w 430"/>
              <a:gd name="T23" fmla="*/ 241 h 753"/>
              <a:gd name="T24" fmla="*/ 207 w 430"/>
              <a:gd name="T25" fmla="*/ 273 h 753"/>
              <a:gd name="T26" fmla="*/ 195 w 430"/>
              <a:gd name="T27" fmla="*/ 287 h 753"/>
              <a:gd name="T28" fmla="*/ 190 w 430"/>
              <a:gd name="T29" fmla="*/ 311 h 753"/>
              <a:gd name="T30" fmla="*/ 196 w 430"/>
              <a:gd name="T31" fmla="*/ 319 h 753"/>
              <a:gd name="T32" fmla="*/ 191 w 430"/>
              <a:gd name="T33" fmla="*/ 332 h 753"/>
              <a:gd name="T34" fmla="*/ 193 w 430"/>
              <a:gd name="T35" fmla="*/ 337 h 753"/>
              <a:gd name="T36" fmla="*/ 176 w 430"/>
              <a:gd name="T37" fmla="*/ 343 h 753"/>
              <a:gd name="T38" fmla="*/ 172 w 430"/>
              <a:gd name="T39" fmla="*/ 367 h 753"/>
              <a:gd name="T40" fmla="*/ 148 w 430"/>
              <a:gd name="T41" fmla="*/ 360 h 753"/>
              <a:gd name="T42" fmla="*/ 135 w 430"/>
              <a:gd name="T43" fmla="*/ 377 h 753"/>
              <a:gd name="T44" fmla="*/ 127 w 430"/>
              <a:gd name="T45" fmla="*/ 375 h 753"/>
              <a:gd name="T46" fmla="*/ 119 w 430"/>
              <a:gd name="T47" fmla="*/ 360 h 753"/>
              <a:gd name="T48" fmla="*/ 106 w 430"/>
              <a:gd name="T49" fmla="*/ 323 h 753"/>
              <a:gd name="T50" fmla="*/ 74 w 430"/>
              <a:gd name="T51" fmla="*/ 304 h 753"/>
              <a:gd name="T52" fmla="*/ 67 w 430"/>
              <a:gd name="T53" fmla="*/ 285 h 753"/>
              <a:gd name="T54" fmla="*/ 77 w 430"/>
              <a:gd name="T55" fmla="*/ 255 h 753"/>
              <a:gd name="T56" fmla="*/ 69 w 430"/>
              <a:gd name="T57" fmla="*/ 249 h 753"/>
              <a:gd name="T58" fmla="*/ 48 w 430"/>
              <a:gd name="T59" fmla="*/ 249 h 753"/>
              <a:gd name="T60" fmla="*/ 43 w 430"/>
              <a:gd name="T61" fmla="*/ 231 h 753"/>
              <a:gd name="T62" fmla="*/ 9 w 430"/>
              <a:gd name="T63" fmla="*/ 195 h 753"/>
              <a:gd name="T64" fmla="*/ 0 w 430"/>
              <a:gd name="T65" fmla="*/ 166 h 753"/>
              <a:gd name="T66" fmla="*/ 4 w 430"/>
              <a:gd name="T67" fmla="*/ 154 h 753"/>
              <a:gd name="T68" fmla="*/ 4 w 430"/>
              <a:gd name="T69" fmla="*/ 154 h 7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30"/>
              <a:gd name="T106" fmla="*/ 0 h 753"/>
              <a:gd name="T107" fmla="*/ 430 w 430"/>
              <a:gd name="T108" fmla="*/ 753 h 7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30" h="753">
                <a:moveTo>
                  <a:pt x="8" y="308"/>
                </a:moveTo>
                <a:lnTo>
                  <a:pt x="52" y="213"/>
                </a:lnTo>
                <a:lnTo>
                  <a:pt x="38" y="177"/>
                </a:lnTo>
                <a:lnTo>
                  <a:pt x="113" y="120"/>
                </a:lnTo>
                <a:lnTo>
                  <a:pt x="126" y="78"/>
                </a:lnTo>
                <a:lnTo>
                  <a:pt x="73" y="17"/>
                </a:lnTo>
                <a:lnTo>
                  <a:pt x="360" y="0"/>
                </a:lnTo>
                <a:lnTo>
                  <a:pt x="367" y="44"/>
                </a:lnTo>
                <a:lnTo>
                  <a:pt x="396" y="101"/>
                </a:lnTo>
                <a:lnTo>
                  <a:pt x="421" y="388"/>
                </a:lnTo>
                <a:lnTo>
                  <a:pt x="415" y="447"/>
                </a:lnTo>
                <a:lnTo>
                  <a:pt x="430" y="481"/>
                </a:lnTo>
                <a:lnTo>
                  <a:pt x="413" y="546"/>
                </a:lnTo>
                <a:lnTo>
                  <a:pt x="390" y="574"/>
                </a:lnTo>
                <a:lnTo>
                  <a:pt x="379" y="622"/>
                </a:lnTo>
                <a:lnTo>
                  <a:pt x="392" y="637"/>
                </a:lnTo>
                <a:lnTo>
                  <a:pt x="381" y="664"/>
                </a:lnTo>
                <a:lnTo>
                  <a:pt x="386" y="673"/>
                </a:lnTo>
                <a:lnTo>
                  <a:pt x="352" y="686"/>
                </a:lnTo>
                <a:lnTo>
                  <a:pt x="344" y="734"/>
                </a:lnTo>
                <a:lnTo>
                  <a:pt x="295" y="719"/>
                </a:lnTo>
                <a:lnTo>
                  <a:pt x="270" y="753"/>
                </a:lnTo>
                <a:lnTo>
                  <a:pt x="255" y="749"/>
                </a:lnTo>
                <a:lnTo>
                  <a:pt x="238" y="719"/>
                </a:lnTo>
                <a:lnTo>
                  <a:pt x="211" y="645"/>
                </a:lnTo>
                <a:lnTo>
                  <a:pt x="147" y="607"/>
                </a:lnTo>
                <a:lnTo>
                  <a:pt x="133" y="569"/>
                </a:lnTo>
                <a:lnTo>
                  <a:pt x="154" y="510"/>
                </a:lnTo>
                <a:lnTo>
                  <a:pt x="137" y="498"/>
                </a:lnTo>
                <a:lnTo>
                  <a:pt x="95" y="498"/>
                </a:lnTo>
                <a:lnTo>
                  <a:pt x="86" y="462"/>
                </a:lnTo>
                <a:lnTo>
                  <a:pt x="17" y="390"/>
                </a:lnTo>
                <a:lnTo>
                  <a:pt x="0" y="331"/>
                </a:lnTo>
                <a:lnTo>
                  <a:pt x="8" y="308"/>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8" name="Freeform 963"/>
          <p:cNvSpPr>
            <a:spLocks/>
          </p:cNvSpPr>
          <p:nvPr/>
        </p:nvSpPr>
        <p:spPr bwMode="auto">
          <a:xfrm>
            <a:off x="5922454" y="3014544"/>
            <a:ext cx="444812" cy="921153"/>
          </a:xfrm>
          <a:custGeom>
            <a:avLst/>
            <a:gdLst>
              <a:gd name="T0" fmla="*/ 6 w 338"/>
              <a:gd name="T1" fmla="*/ 284 h 566"/>
              <a:gd name="T2" fmla="*/ 11 w 338"/>
              <a:gd name="T3" fmla="*/ 275 h 566"/>
              <a:gd name="T4" fmla="*/ 43 w 338"/>
              <a:gd name="T5" fmla="*/ 273 h 566"/>
              <a:gd name="T6" fmla="*/ 69 w 338"/>
              <a:gd name="T7" fmla="*/ 265 h 566"/>
              <a:gd name="T8" fmla="*/ 97 w 338"/>
              <a:gd name="T9" fmla="*/ 249 h 566"/>
              <a:gd name="T10" fmla="*/ 118 w 338"/>
              <a:gd name="T11" fmla="*/ 248 h 566"/>
              <a:gd name="T12" fmla="*/ 143 w 338"/>
              <a:gd name="T13" fmla="*/ 207 h 566"/>
              <a:gd name="T14" fmla="*/ 151 w 338"/>
              <a:gd name="T15" fmla="*/ 210 h 566"/>
              <a:gd name="T16" fmla="*/ 170 w 338"/>
              <a:gd name="T17" fmla="*/ 195 h 566"/>
              <a:gd name="T18" fmla="*/ 165 w 338"/>
              <a:gd name="T19" fmla="*/ 185 h 566"/>
              <a:gd name="T20" fmla="*/ 167 w 338"/>
              <a:gd name="T21" fmla="*/ 179 h 566"/>
              <a:gd name="T22" fmla="*/ 148 w 338"/>
              <a:gd name="T23" fmla="*/ 4 h 566"/>
              <a:gd name="T24" fmla="*/ 146 w 338"/>
              <a:gd name="T25" fmla="*/ 0 h 566"/>
              <a:gd name="T26" fmla="*/ 45 w 338"/>
              <a:gd name="T27" fmla="*/ 12 h 566"/>
              <a:gd name="T28" fmla="*/ 26 w 338"/>
              <a:gd name="T29" fmla="*/ 21 h 566"/>
              <a:gd name="T30" fmla="*/ 9 w 338"/>
              <a:gd name="T31" fmla="*/ 16 h 566"/>
              <a:gd name="T32" fmla="*/ 21 w 338"/>
              <a:gd name="T33" fmla="*/ 160 h 566"/>
              <a:gd name="T34" fmla="*/ 18 w 338"/>
              <a:gd name="T35" fmla="*/ 190 h 566"/>
              <a:gd name="T36" fmla="*/ 26 w 338"/>
              <a:gd name="T37" fmla="*/ 207 h 566"/>
              <a:gd name="T38" fmla="*/ 17 w 338"/>
              <a:gd name="T39" fmla="*/ 239 h 566"/>
              <a:gd name="T40" fmla="*/ 6 w 338"/>
              <a:gd name="T41" fmla="*/ 253 h 566"/>
              <a:gd name="T42" fmla="*/ 0 w 338"/>
              <a:gd name="T43" fmla="*/ 277 h 566"/>
              <a:gd name="T44" fmla="*/ 6 w 338"/>
              <a:gd name="T45" fmla="*/ 284 h 566"/>
              <a:gd name="T46" fmla="*/ 6 w 338"/>
              <a:gd name="T47" fmla="*/ 284 h 56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8"/>
              <a:gd name="T73" fmla="*/ 0 h 566"/>
              <a:gd name="T74" fmla="*/ 338 w 338"/>
              <a:gd name="T75" fmla="*/ 566 h 56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8" h="566">
                <a:moveTo>
                  <a:pt x="11" y="566"/>
                </a:moveTo>
                <a:lnTo>
                  <a:pt x="21" y="549"/>
                </a:lnTo>
                <a:lnTo>
                  <a:pt x="85" y="545"/>
                </a:lnTo>
                <a:lnTo>
                  <a:pt x="138" y="528"/>
                </a:lnTo>
                <a:lnTo>
                  <a:pt x="192" y="496"/>
                </a:lnTo>
                <a:lnTo>
                  <a:pt x="235" y="494"/>
                </a:lnTo>
                <a:lnTo>
                  <a:pt x="285" y="412"/>
                </a:lnTo>
                <a:lnTo>
                  <a:pt x="300" y="418"/>
                </a:lnTo>
                <a:lnTo>
                  <a:pt x="338" y="389"/>
                </a:lnTo>
                <a:lnTo>
                  <a:pt x="329" y="368"/>
                </a:lnTo>
                <a:lnTo>
                  <a:pt x="332" y="357"/>
                </a:lnTo>
                <a:lnTo>
                  <a:pt x="294" y="7"/>
                </a:lnTo>
                <a:lnTo>
                  <a:pt x="291" y="0"/>
                </a:lnTo>
                <a:lnTo>
                  <a:pt x="89" y="23"/>
                </a:lnTo>
                <a:lnTo>
                  <a:pt x="51" y="42"/>
                </a:lnTo>
                <a:lnTo>
                  <a:pt x="17" y="32"/>
                </a:lnTo>
                <a:lnTo>
                  <a:pt x="42" y="319"/>
                </a:lnTo>
                <a:lnTo>
                  <a:pt x="36" y="378"/>
                </a:lnTo>
                <a:lnTo>
                  <a:pt x="51" y="412"/>
                </a:lnTo>
                <a:lnTo>
                  <a:pt x="34" y="477"/>
                </a:lnTo>
                <a:lnTo>
                  <a:pt x="11" y="505"/>
                </a:lnTo>
                <a:lnTo>
                  <a:pt x="0" y="553"/>
                </a:lnTo>
                <a:lnTo>
                  <a:pt x="11" y="566"/>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29" name="Freeform 964"/>
          <p:cNvSpPr>
            <a:spLocks/>
          </p:cNvSpPr>
          <p:nvPr/>
        </p:nvSpPr>
        <p:spPr bwMode="auto">
          <a:xfrm>
            <a:off x="5760229" y="3591887"/>
            <a:ext cx="1033532" cy="642213"/>
          </a:xfrm>
          <a:custGeom>
            <a:avLst/>
            <a:gdLst>
              <a:gd name="T0" fmla="*/ 2 w 791"/>
              <a:gd name="T1" fmla="*/ 188 h 396"/>
              <a:gd name="T2" fmla="*/ 11 w 791"/>
              <a:gd name="T3" fmla="*/ 187 h 396"/>
              <a:gd name="T4" fmla="*/ 14 w 791"/>
              <a:gd name="T5" fmla="*/ 166 h 396"/>
              <a:gd name="T6" fmla="*/ 8 w 791"/>
              <a:gd name="T7" fmla="*/ 165 h 396"/>
              <a:gd name="T8" fmla="*/ 21 w 791"/>
              <a:gd name="T9" fmla="*/ 148 h 396"/>
              <a:gd name="T10" fmla="*/ 45 w 791"/>
              <a:gd name="T11" fmla="*/ 155 h 396"/>
              <a:gd name="T12" fmla="*/ 49 w 791"/>
              <a:gd name="T13" fmla="*/ 131 h 396"/>
              <a:gd name="T14" fmla="*/ 66 w 791"/>
              <a:gd name="T15" fmla="*/ 124 h 396"/>
              <a:gd name="T16" fmla="*/ 64 w 791"/>
              <a:gd name="T17" fmla="*/ 120 h 396"/>
              <a:gd name="T18" fmla="*/ 73 w 791"/>
              <a:gd name="T19" fmla="*/ 97 h 396"/>
              <a:gd name="T20" fmla="*/ 105 w 791"/>
              <a:gd name="T21" fmla="*/ 95 h 396"/>
              <a:gd name="T22" fmla="*/ 132 w 791"/>
              <a:gd name="T23" fmla="*/ 87 h 396"/>
              <a:gd name="T24" fmla="*/ 149 w 791"/>
              <a:gd name="T25" fmla="*/ 75 h 396"/>
              <a:gd name="T26" fmla="*/ 159 w 791"/>
              <a:gd name="T27" fmla="*/ 71 h 396"/>
              <a:gd name="T28" fmla="*/ 180 w 791"/>
              <a:gd name="T29" fmla="*/ 70 h 396"/>
              <a:gd name="T30" fmla="*/ 205 w 791"/>
              <a:gd name="T31" fmla="*/ 28 h 396"/>
              <a:gd name="T32" fmla="*/ 213 w 791"/>
              <a:gd name="T33" fmla="*/ 31 h 396"/>
              <a:gd name="T34" fmla="*/ 232 w 791"/>
              <a:gd name="T35" fmla="*/ 17 h 396"/>
              <a:gd name="T36" fmla="*/ 227 w 791"/>
              <a:gd name="T37" fmla="*/ 6 h 396"/>
              <a:gd name="T38" fmla="*/ 229 w 791"/>
              <a:gd name="T39" fmla="*/ 1 h 396"/>
              <a:gd name="T40" fmla="*/ 246 w 791"/>
              <a:gd name="T41" fmla="*/ 0 h 396"/>
              <a:gd name="T42" fmla="*/ 257 w 791"/>
              <a:gd name="T43" fmla="*/ 4 h 396"/>
              <a:gd name="T44" fmla="*/ 292 w 791"/>
              <a:gd name="T45" fmla="*/ 24 h 396"/>
              <a:gd name="T46" fmla="*/ 316 w 791"/>
              <a:gd name="T47" fmla="*/ 23 h 396"/>
              <a:gd name="T48" fmla="*/ 328 w 791"/>
              <a:gd name="T49" fmla="*/ 15 h 396"/>
              <a:gd name="T50" fmla="*/ 355 w 791"/>
              <a:gd name="T51" fmla="*/ 33 h 396"/>
              <a:gd name="T52" fmla="*/ 364 w 791"/>
              <a:gd name="T53" fmla="*/ 65 h 396"/>
              <a:gd name="T54" fmla="*/ 395 w 791"/>
              <a:gd name="T55" fmla="*/ 88 h 396"/>
              <a:gd name="T56" fmla="*/ 380 w 791"/>
              <a:gd name="T57" fmla="*/ 105 h 396"/>
              <a:gd name="T58" fmla="*/ 353 w 791"/>
              <a:gd name="T59" fmla="*/ 131 h 396"/>
              <a:gd name="T60" fmla="*/ 353 w 791"/>
              <a:gd name="T61" fmla="*/ 137 h 396"/>
              <a:gd name="T62" fmla="*/ 314 w 791"/>
              <a:gd name="T63" fmla="*/ 162 h 396"/>
              <a:gd name="T64" fmla="*/ 95 w 791"/>
              <a:gd name="T65" fmla="*/ 183 h 396"/>
              <a:gd name="T66" fmla="*/ 71 w 791"/>
              <a:gd name="T67" fmla="*/ 181 h 396"/>
              <a:gd name="T68" fmla="*/ 72 w 791"/>
              <a:gd name="T69" fmla="*/ 192 h 396"/>
              <a:gd name="T70" fmla="*/ 0 w 791"/>
              <a:gd name="T71" fmla="*/ 198 h 396"/>
              <a:gd name="T72" fmla="*/ 2 w 791"/>
              <a:gd name="T73" fmla="*/ 188 h 396"/>
              <a:gd name="T74" fmla="*/ 2 w 791"/>
              <a:gd name="T75" fmla="*/ 188 h 39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1"/>
              <a:gd name="T115" fmla="*/ 0 h 396"/>
              <a:gd name="T116" fmla="*/ 791 w 791"/>
              <a:gd name="T117" fmla="*/ 396 h 39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1" h="396">
                <a:moveTo>
                  <a:pt x="4" y="375"/>
                </a:moveTo>
                <a:lnTo>
                  <a:pt x="23" y="373"/>
                </a:lnTo>
                <a:lnTo>
                  <a:pt x="29" y="331"/>
                </a:lnTo>
                <a:lnTo>
                  <a:pt x="17" y="329"/>
                </a:lnTo>
                <a:lnTo>
                  <a:pt x="42" y="295"/>
                </a:lnTo>
                <a:lnTo>
                  <a:pt x="91" y="310"/>
                </a:lnTo>
                <a:lnTo>
                  <a:pt x="99" y="262"/>
                </a:lnTo>
                <a:lnTo>
                  <a:pt x="133" y="249"/>
                </a:lnTo>
                <a:lnTo>
                  <a:pt x="128" y="240"/>
                </a:lnTo>
                <a:lnTo>
                  <a:pt x="147" y="194"/>
                </a:lnTo>
                <a:lnTo>
                  <a:pt x="211" y="190"/>
                </a:lnTo>
                <a:lnTo>
                  <a:pt x="264" y="173"/>
                </a:lnTo>
                <a:lnTo>
                  <a:pt x="299" y="150"/>
                </a:lnTo>
                <a:lnTo>
                  <a:pt x="318" y="141"/>
                </a:lnTo>
                <a:lnTo>
                  <a:pt x="361" y="139"/>
                </a:lnTo>
                <a:lnTo>
                  <a:pt x="411" y="57"/>
                </a:lnTo>
                <a:lnTo>
                  <a:pt x="426" y="63"/>
                </a:lnTo>
                <a:lnTo>
                  <a:pt x="464" y="34"/>
                </a:lnTo>
                <a:lnTo>
                  <a:pt x="455" y="13"/>
                </a:lnTo>
                <a:lnTo>
                  <a:pt x="458" y="2"/>
                </a:lnTo>
                <a:lnTo>
                  <a:pt x="493" y="0"/>
                </a:lnTo>
                <a:lnTo>
                  <a:pt x="515" y="8"/>
                </a:lnTo>
                <a:lnTo>
                  <a:pt x="584" y="48"/>
                </a:lnTo>
                <a:lnTo>
                  <a:pt x="633" y="46"/>
                </a:lnTo>
                <a:lnTo>
                  <a:pt x="656" y="31"/>
                </a:lnTo>
                <a:lnTo>
                  <a:pt x="711" y="65"/>
                </a:lnTo>
                <a:lnTo>
                  <a:pt x="728" y="129"/>
                </a:lnTo>
                <a:lnTo>
                  <a:pt x="791" y="175"/>
                </a:lnTo>
                <a:lnTo>
                  <a:pt x="761" y="211"/>
                </a:lnTo>
                <a:lnTo>
                  <a:pt x="707" y="262"/>
                </a:lnTo>
                <a:lnTo>
                  <a:pt x="706" y="274"/>
                </a:lnTo>
                <a:lnTo>
                  <a:pt x="628" y="323"/>
                </a:lnTo>
                <a:lnTo>
                  <a:pt x="190" y="365"/>
                </a:lnTo>
                <a:lnTo>
                  <a:pt x="143" y="361"/>
                </a:lnTo>
                <a:lnTo>
                  <a:pt x="145" y="384"/>
                </a:lnTo>
                <a:lnTo>
                  <a:pt x="0" y="396"/>
                </a:lnTo>
                <a:lnTo>
                  <a:pt x="4" y="375"/>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0" name="Freeform 965"/>
          <p:cNvSpPr>
            <a:spLocks/>
          </p:cNvSpPr>
          <p:nvPr/>
        </p:nvSpPr>
        <p:spPr bwMode="auto">
          <a:xfrm>
            <a:off x="5645102" y="4068682"/>
            <a:ext cx="1219308" cy="499499"/>
          </a:xfrm>
          <a:custGeom>
            <a:avLst/>
            <a:gdLst>
              <a:gd name="T0" fmla="*/ 9 w 931"/>
              <a:gd name="T1" fmla="*/ 126 h 308"/>
              <a:gd name="T2" fmla="*/ 6 w 931"/>
              <a:gd name="T3" fmla="*/ 124 h 308"/>
              <a:gd name="T4" fmla="*/ 19 w 931"/>
              <a:gd name="T5" fmla="*/ 114 h 308"/>
              <a:gd name="T6" fmla="*/ 32 w 931"/>
              <a:gd name="T7" fmla="*/ 90 h 308"/>
              <a:gd name="T8" fmla="*/ 28 w 931"/>
              <a:gd name="T9" fmla="*/ 84 h 308"/>
              <a:gd name="T10" fmla="*/ 34 w 931"/>
              <a:gd name="T11" fmla="*/ 73 h 308"/>
              <a:gd name="T12" fmla="*/ 34 w 931"/>
              <a:gd name="T13" fmla="*/ 60 h 308"/>
              <a:gd name="T14" fmla="*/ 44 w 931"/>
              <a:gd name="T15" fmla="*/ 50 h 308"/>
              <a:gd name="T16" fmla="*/ 116 w 931"/>
              <a:gd name="T17" fmla="*/ 44 h 308"/>
              <a:gd name="T18" fmla="*/ 115 w 931"/>
              <a:gd name="T19" fmla="*/ 33 h 308"/>
              <a:gd name="T20" fmla="*/ 139 w 931"/>
              <a:gd name="T21" fmla="*/ 35 h 308"/>
              <a:gd name="T22" fmla="*/ 358 w 931"/>
              <a:gd name="T23" fmla="*/ 14 h 308"/>
              <a:gd name="T24" fmla="*/ 466 w 931"/>
              <a:gd name="T25" fmla="*/ 0 h 308"/>
              <a:gd name="T26" fmla="*/ 447 w 931"/>
              <a:gd name="T27" fmla="*/ 37 h 308"/>
              <a:gd name="T28" fmla="*/ 417 w 931"/>
              <a:gd name="T29" fmla="*/ 43 h 308"/>
              <a:gd name="T30" fmla="*/ 403 w 931"/>
              <a:gd name="T31" fmla="*/ 62 h 308"/>
              <a:gd name="T32" fmla="*/ 350 w 931"/>
              <a:gd name="T33" fmla="*/ 93 h 308"/>
              <a:gd name="T34" fmla="*/ 347 w 931"/>
              <a:gd name="T35" fmla="*/ 104 h 308"/>
              <a:gd name="T36" fmla="*/ 334 w 931"/>
              <a:gd name="T37" fmla="*/ 111 h 308"/>
              <a:gd name="T38" fmla="*/ 334 w 931"/>
              <a:gd name="T39" fmla="*/ 126 h 308"/>
              <a:gd name="T40" fmla="*/ 262 w 931"/>
              <a:gd name="T41" fmla="*/ 135 h 308"/>
              <a:gd name="T42" fmla="*/ 117 w 931"/>
              <a:gd name="T43" fmla="*/ 147 h 308"/>
              <a:gd name="T44" fmla="*/ 0 w 931"/>
              <a:gd name="T45" fmla="*/ 154 h 308"/>
              <a:gd name="T46" fmla="*/ 9 w 931"/>
              <a:gd name="T47" fmla="*/ 126 h 308"/>
              <a:gd name="T48" fmla="*/ 9 w 931"/>
              <a:gd name="T49" fmla="*/ 126 h 30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31"/>
              <a:gd name="T76" fmla="*/ 0 h 308"/>
              <a:gd name="T77" fmla="*/ 931 w 931"/>
              <a:gd name="T78" fmla="*/ 308 h 30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31" h="308">
                <a:moveTo>
                  <a:pt x="17" y="253"/>
                </a:moveTo>
                <a:lnTo>
                  <a:pt x="11" y="249"/>
                </a:lnTo>
                <a:lnTo>
                  <a:pt x="38" y="228"/>
                </a:lnTo>
                <a:lnTo>
                  <a:pt x="64" y="180"/>
                </a:lnTo>
                <a:lnTo>
                  <a:pt x="55" y="169"/>
                </a:lnTo>
                <a:lnTo>
                  <a:pt x="68" y="146"/>
                </a:lnTo>
                <a:lnTo>
                  <a:pt x="68" y="120"/>
                </a:lnTo>
                <a:lnTo>
                  <a:pt x="87" y="101"/>
                </a:lnTo>
                <a:lnTo>
                  <a:pt x="232" y="89"/>
                </a:lnTo>
                <a:lnTo>
                  <a:pt x="230" y="66"/>
                </a:lnTo>
                <a:lnTo>
                  <a:pt x="277" y="70"/>
                </a:lnTo>
                <a:lnTo>
                  <a:pt x="715" y="28"/>
                </a:lnTo>
                <a:lnTo>
                  <a:pt x="931" y="0"/>
                </a:lnTo>
                <a:lnTo>
                  <a:pt x="893" y="74"/>
                </a:lnTo>
                <a:lnTo>
                  <a:pt x="834" y="87"/>
                </a:lnTo>
                <a:lnTo>
                  <a:pt x="806" y="125"/>
                </a:lnTo>
                <a:lnTo>
                  <a:pt x="699" y="186"/>
                </a:lnTo>
                <a:lnTo>
                  <a:pt x="694" y="209"/>
                </a:lnTo>
                <a:lnTo>
                  <a:pt x="667" y="222"/>
                </a:lnTo>
                <a:lnTo>
                  <a:pt x="667" y="253"/>
                </a:lnTo>
                <a:lnTo>
                  <a:pt x="523" y="270"/>
                </a:lnTo>
                <a:lnTo>
                  <a:pt x="234" y="294"/>
                </a:lnTo>
                <a:lnTo>
                  <a:pt x="0" y="308"/>
                </a:lnTo>
                <a:lnTo>
                  <a:pt x="17" y="25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1" name="Freeform 966"/>
          <p:cNvSpPr>
            <a:spLocks/>
          </p:cNvSpPr>
          <p:nvPr/>
        </p:nvSpPr>
        <p:spPr bwMode="auto">
          <a:xfrm>
            <a:off x="5477642" y="4548718"/>
            <a:ext cx="507609" cy="1060625"/>
          </a:xfrm>
          <a:custGeom>
            <a:avLst/>
            <a:gdLst>
              <a:gd name="T0" fmla="*/ 13 w 388"/>
              <a:gd name="T1" fmla="*/ 228 h 654"/>
              <a:gd name="T2" fmla="*/ 33 w 388"/>
              <a:gd name="T3" fmla="*/ 203 h 654"/>
              <a:gd name="T4" fmla="*/ 27 w 388"/>
              <a:gd name="T5" fmla="*/ 197 h 654"/>
              <a:gd name="T6" fmla="*/ 19 w 388"/>
              <a:gd name="T7" fmla="*/ 144 h 654"/>
              <a:gd name="T8" fmla="*/ 17 w 388"/>
              <a:gd name="T9" fmla="*/ 107 h 654"/>
              <a:gd name="T10" fmla="*/ 29 w 388"/>
              <a:gd name="T11" fmla="*/ 68 h 654"/>
              <a:gd name="T12" fmla="*/ 50 w 388"/>
              <a:gd name="T13" fmla="*/ 40 h 654"/>
              <a:gd name="T14" fmla="*/ 49 w 388"/>
              <a:gd name="T15" fmla="*/ 33 h 654"/>
              <a:gd name="T16" fmla="*/ 64 w 388"/>
              <a:gd name="T17" fmla="*/ 7 h 654"/>
              <a:gd name="T18" fmla="*/ 181 w 388"/>
              <a:gd name="T19" fmla="*/ 0 h 654"/>
              <a:gd name="T20" fmla="*/ 187 w 388"/>
              <a:gd name="T21" fmla="*/ 6 h 654"/>
              <a:gd name="T22" fmla="*/ 181 w 388"/>
              <a:gd name="T23" fmla="*/ 209 h 654"/>
              <a:gd name="T24" fmla="*/ 194 w 388"/>
              <a:gd name="T25" fmla="*/ 307 h 654"/>
              <a:gd name="T26" fmla="*/ 190 w 388"/>
              <a:gd name="T27" fmla="*/ 312 h 654"/>
              <a:gd name="T28" fmla="*/ 165 w 388"/>
              <a:gd name="T29" fmla="*/ 306 h 654"/>
              <a:gd name="T30" fmla="*/ 126 w 388"/>
              <a:gd name="T31" fmla="*/ 327 h 654"/>
              <a:gd name="T32" fmla="*/ 107 w 388"/>
              <a:gd name="T33" fmla="*/ 296 h 654"/>
              <a:gd name="T34" fmla="*/ 110 w 388"/>
              <a:gd name="T35" fmla="*/ 273 h 654"/>
              <a:gd name="T36" fmla="*/ 0 w 388"/>
              <a:gd name="T37" fmla="*/ 278 h 654"/>
              <a:gd name="T38" fmla="*/ 13 w 388"/>
              <a:gd name="T39" fmla="*/ 228 h 654"/>
              <a:gd name="T40" fmla="*/ 13 w 388"/>
              <a:gd name="T41" fmla="*/ 228 h 6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8"/>
              <a:gd name="T64" fmla="*/ 0 h 654"/>
              <a:gd name="T65" fmla="*/ 388 w 388"/>
              <a:gd name="T66" fmla="*/ 654 h 65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8" h="654">
                <a:moveTo>
                  <a:pt x="27" y="457"/>
                </a:moveTo>
                <a:lnTo>
                  <a:pt x="65" y="407"/>
                </a:lnTo>
                <a:lnTo>
                  <a:pt x="54" y="394"/>
                </a:lnTo>
                <a:lnTo>
                  <a:pt x="38" y="287"/>
                </a:lnTo>
                <a:lnTo>
                  <a:pt x="33" y="215"/>
                </a:lnTo>
                <a:lnTo>
                  <a:pt x="59" y="135"/>
                </a:lnTo>
                <a:lnTo>
                  <a:pt x="101" y="80"/>
                </a:lnTo>
                <a:lnTo>
                  <a:pt x="97" y="65"/>
                </a:lnTo>
                <a:lnTo>
                  <a:pt x="128" y="14"/>
                </a:lnTo>
                <a:lnTo>
                  <a:pt x="362" y="0"/>
                </a:lnTo>
                <a:lnTo>
                  <a:pt x="373" y="12"/>
                </a:lnTo>
                <a:lnTo>
                  <a:pt x="362" y="419"/>
                </a:lnTo>
                <a:lnTo>
                  <a:pt x="388" y="614"/>
                </a:lnTo>
                <a:lnTo>
                  <a:pt x="379" y="624"/>
                </a:lnTo>
                <a:lnTo>
                  <a:pt x="329" y="612"/>
                </a:lnTo>
                <a:lnTo>
                  <a:pt x="253" y="654"/>
                </a:lnTo>
                <a:lnTo>
                  <a:pt x="215" y="592"/>
                </a:lnTo>
                <a:lnTo>
                  <a:pt x="221" y="546"/>
                </a:lnTo>
                <a:lnTo>
                  <a:pt x="0" y="555"/>
                </a:lnTo>
                <a:lnTo>
                  <a:pt x="27" y="457"/>
                </a:lnTo>
                <a:close/>
              </a:path>
            </a:pathLst>
          </a:custGeom>
          <a:ln>
            <a:solidFill>
              <a:schemeClr val="tx1"/>
            </a:solidFill>
            <a:headEnd/>
            <a:tailEnd/>
          </a:ln>
        </p:spPr>
        <p:style>
          <a:lnRef idx="1">
            <a:schemeClr val="accent1"/>
          </a:lnRef>
          <a:fillRef idx="2">
            <a:schemeClr val="accent1"/>
          </a:fillRef>
          <a:effectRef idx="1">
            <a:schemeClr val="accent1"/>
          </a:effectRef>
          <a:fontRef idx="minor">
            <a:schemeClr val="dk1"/>
          </a:fontRef>
        </p:style>
        <p:txBody>
          <a:bodyPr/>
          <a:lstStyle/>
          <a:p>
            <a:endParaRPr lang="ko-KR" altLang="en-US"/>
          </a:p>
        </p:txBody>
      </p:sp>
      <p:sp>
        <p:nvSpPr>
          <p:cNvPr id="32" name="Freeform 967"/>
          <p:cNvSpPr>
            <a:spLocks/>
          </p:cNvSpPr>
          <p:nvPr/>
        </p:nvSpPr>
        <p:spPr bwMode="auto">
          <a:xfrm>
            <a:off x="5951235" y="4506552"/>
            <a:ext cx="544239" cy="1070354"/>
          </a:xfrm>
          <a:custGeom>
            <a:avLst/>
            <a:gdLst>
              <a:gd name="T0" fmla="*/ 6 w 416"/>
              <a:gd name="T1" fmla="*/ 18 h 659"/>
              <a:gd name="T2" fmla="*/ 0 w 416"/>
              <a:gd name="T3" fmla="*/ 222 h 659"/>
              <a:gd name="T4" fmla="*/ 13 w 416"/>
              <a:gd name="T5" fmla="*/ 319 h 659"/>
              <a:gd name="T6" fmla="*/ 27 w 416"/>
              <a:gd name="T7" fmla="*/ 323 h 659"/>
              <a:gd name="T8" fmla="*/ 41 w 416"/>
              <a:gd name="T9" fmla="*/ 316 h 659"/>
              <a:gd name="T10" fmla="*/ 49 w 416"/>
              <a:gd name="T11" fmla="*/ 323 h 659"/>
              <a:gd name="T12" fmla="*/ 37 w 416"/>
              <a:gd name="T13" fmla="*/ 330 h 659"/>
              <a:gd name="T14" fmla="*/ 66 w 416"/>
              <a:gd name="T15" fmla="*/ 322 h 659"/>
              <a:gd name="T16" fmla="*/ 71 w 416"/>
              <a:gd name="T17" fmla="*/ 314 h 659"/>
              <a:gd name="T18" fmla="*/ 68 w 416"/>
              <a:gd name="T19" fmla="*/ 308 h 659"/>
              <a:gd name="T20" fmla="*/ 69 w 416"/>
              <a:gd name="T21" fmla="*/ 299 h 659"/>
              <a:gd name="T22" fmla="*/ 56 w 416"/>
              <a:gd name="T23" fmla="*/ 287 h 659"/>
              <a:gd name="T24" fmla="*/ 56 w 416"/>
              <a:gd name="T25" fmla="*/ 277 h 659"/>
              <a:gd name="T26" fmla="*/ 208 w 416"/>
              <a:gd name="T27" fmla="*/ 263 h 659"/>
              <a:gd name="T28" fmla="*/ 196 w 416"/>
              <a:gd name="T29" fmla="*/ 211 h 659"/>
              <a:gd name="T30" fmla="*/ 203 w 416"/>
              <a:gd name="T31" fmla="*/ 180 h 659"/>
              <a:gd name="T32" fmla="*/ 184 w 416"/>
              <a:gd name="T33" fmla="*/ 139 h 659"/>
              <a:gd name="T34" fmla="*/ 145 w 416"/>
              <a:gd name="T35" fmla="*/ 0 h 659"/>
              <a:gd name="T36" fmla="*/ 0 w 416"/>
              <a:gd name="T37" fmla="*/ 12 h 659"/>
              <a:gd name="T38" fmla="*/ 6 w 416"/>
              <a:gd name="T39" fmla="*/ 18 h 659"/>
              <a:gd name="T40" fmla="*/ 6 w 416"/>
              <a:gd name="T41" fmla="*/ 18 h 6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16"/>
              <a:gd name="T64" fmla="*/ 0 h 659"/>
              <a:gd name="T65" fmla="*/ 416 w 416"/>
              <a:gd name="T66" fmla="*/ 659 h 6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16" h="659">
                <a:moveTo>
                  <a:pt x="11" y="36"/>
                </a:moveTo>
                <a:lnTo>
                  <a:pt x="0" y="443"/>
                </a:lnTo>
                <a:lnTo>
                  <a:pt x="26" y="638"/>
                </a:lnTo>
                <a:lnTo>
                  <a:pt x="55" y="646"/>
                </a:lnTo>
                <a:lnTo>
                  <a:pt x="81" y="631"/>
                </a:lnTo>
                <a:lnTo>
                  <a:pt x="97" y="646"/>
                </a:lnTo>
                <a:lnTo>
                  <a:pt x="74" y="659"/>
                </a:lnTo>
                <a:lnTo>
                  <a:pt x="131" y="644"/>
                </a:lnTo>
                <a:lnTo>
                  <a:pt x="142" y="627"/>
                </a:lnTo>
                <a:lnTo>
                  <a:pt x="135" y="616"/>
                </a:lnTo>
                <a:lnTo>
                  <a:pt x="138" y="598"/>
                </a:lnTo>
                <a:lnTo>
                  <a:pt x="112" y="574"/>
                </a:lnTo>
                <a:lnTo>
                  <a:pt x="112" y="553"/>
                </a:lnTo>
                <a:lnTo>
                  <a:pt x="416" y="526"/>
                </a:lnTo>
                <a:lnTo>
                  <a:pt x="391" y="422"/>
                </a:lnTo>
                <a:lnTo>
                  <a:pt x="406" y="359"/>
                </a:lnTo>
                <a:lnTo>
                  <a:pt x="368" y="277"/>
                </a:lnTo>
                <a:lnTo>
                  <a:pt x="289" y="0"/>
                </a:lnTo>
                <a:lnTo>
                  <a:pt x="0" y="24"/>
                </a:lnTo>
                <a:lnTo>
                  <a:pt x="11" y="36"/>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3" name="Freeform 968"/>
          <p:cNvSpPr>
            <a:spLocks/>
          </p:cNvSpPr>
          <p:nvPr/>
        </p:nvSpPr>
        <p:spPr bwMode="auto">
          <a:xfrm>
            <a:off x="6328018" y="4451412"/>
            <a:ext cx="769262" cy="979535"/>
          </a:xfrm>
          <a:custGeom>
            <a:avLst/>
            <a:gdLst>
              <a:gd name="T0" fmla="*/ 40 w 587"/>
              <a:gd name="T1" fmla="*/ 156 h 603"/>
              <a:gd name="T2" fmla="*/ 59 w 587"/>
              <a:gd name="T3" fmla="*/ 197 h 603"/>
              <a:gd name="T4" fmla="*/ 51 w 587"/>
              <a:gd name="T5" fmla="*/ 229 h 603"/>
              <a:gd name="T6" fmla="*/ 64 w 587"/>
              <a:gd name="T7" fmla="*/ 281 h 603"/>
              <a:gd name="T8" fmla="*/ 75 w 587"/>
              <a:gd name="T9" fmla="*/ 298 h 603"/>
              <a:gd name="T10" fmla="*/ 232 w 587"/>
              <a:gd name="T11" fmla="*/ 289 h 603"/>
              <a:gd name="T12" fmla="*/ 234 w 587"/>
              <a:gd name="T13" fmla="*/ 300 h 603"/>
              <a:gd name="T14" fmla="*/ 243 w 587"/>
              <a:gd name="T15" fmla="*/ 302 h 603"/>
              <a:gd name="T16" fmla="*/ 240 w 587"/>
              <a:gd name="T17" fmla="*/ 276 h 603"/>
              <a:gd name="T18" fmla="*/ 246 w 587"/>
              <a:gd name="T19" fmla="*/ 269 h 603"/>
              <a:gd name="T20" fmla="*/ 269 w 587"/>
              <a:gd name="T21" fmla="*/ 274 h 603"/>
              <a:gd name="T22" fmla="*/ 273 w 587"/>
              <a:gd name="T23" fmla="*/ 256 h 603"/>
              <a:gd name="T24" fmla="*/ 270 w 587"/>
              <a:gd name="T25" fmla="*/ 232 h 603"/>
              <a:gd name="T26" fmla="*/ 280 w 587"/>
              <a:gd name="T27" fmla="*/ 226 h 603"/>
              <a:gd name="T28" fmla="*/ 294 w 587"/>
              <a:gd name="T29" fmla="*/ 180 h 603"/>
              <a:gd name="T30" fmla="*/ 284 w 587"/>
              <a:gd name="T31" fmla="*/ 178 h 603"/>
              <a:gd name="T32" fmla="*/ 246 w 587"/>
              <a:gd name="T33" fmla="*/ 119 h 603"/>
              <a:gd name="T34" fmla="*/ 164 w 587"/>
              <a:gd name="T35" fmla="*/ 45 h 603"/>
              <a:gd name="T36" fmla="*/ 127 w 587"/>
              <a:gd name="T37" fmla="*/ 22 h 603"/>
              <a:gd name="T38" fmla="*/ 140 w 587"/>
              <a:gd name="T39" fmla="*/ 0 h 603"/>
              <a:gd name="T40" fmla="*/ 72 w 587"/>
              <a:gd name="T41" fmla="*/ 9 h 603"/>
              <a:gd name="T42" fmla="*/ 0 w 587"/>
              <a:gd name="T43" fmla="*/ 18 h 603"/>
              <a:gd name="T44" fmla="*/ 40 w 587"/>
              <a:gd name="T45" fmla="*/ 156 h 603"/>
              <a:gd name="T46" fmla="*/ 40 w 587"/>
              <a:gd name="T47" fmla="*/ 156 h 6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87"/>
              <a:gd name="T73" fmla="*/ 0 h 603"/>
              <a:gd name="T74" fmla="*/ 587 w 587"/>
              <a:gd name="T75" fmla="*/ 603 h 60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87" h="603">
                <a:moveTo>
                  <a:pt x="79" y="312"/>
                </a:moveTo>
                <a:lnTo>
                  <a:pt x="117" y="394"/>
                </a:lnTo>
                <a:lnTo>
                  <a:pt x="102" y="457"/>
                </a:lnTo>
                <a:lnTo>
                  <a:pt x="127" y="561"/>
                </a:lnTo>
                <a:lnTo>
                  <a:pt x="150" y="595"/>
                </a:lnTo>
                <a:lnTo>
                  <a:pt x="464" y="578"/>
                </a:lnTo>
                <a:lnTo>
                  <a:pt x="467" y="599"/>
                </a:lnTo>
                <a:lnTo>
                  <a:pt x="486" y="603"/>
                </a:lnTo>
                <a:lnTo>
                  <a:pt x="479" y="552"/>
                </a:lnTo>
                <a:lnTo>
                  <a:pt x="492" y="538"/>
                </a:lnTo>
                <a:lnTo>
                  <a:pt x="538" y="548"/>
                </a:lnTo>
                <a:lnTo>
                  <a:pt x="545" y="512"/>
                </a:lnTo>
                <a:lnTo>
                  <a:pt x="540" y="464"/>
                </a:lnTo>
                <a:lnTo>
                  <a:pt x="559" y="451"/>
                </a:lnTo>
                <a:lnTo>
                  <a:pt x="587" y="360"/>
                </a:lnTo>
                <a:lnTo>
                  <a:pt x="568" y="356"/>
                </a:lnTo>
                <a:lnTo>
                  <a:pt x="492" y="238"/>
                </a:lnTo>
                <a:lnTo>
                  <a:pt x="327" y="90"/>
                </a:lnTo>
                <a:lnTo>
                  <a:pt x="254" y="44"/>
                </a:lnTo>
                <a:lnTo>
                  <a:pt x="279" y="0"/>
                </a:lnTo>
                <a:lnTo>
                  <a:pt x="144" y="18"/>
                </a:lnTo>
                <a:lnTo>
                  <a:pt x="0" y="35"/>
                </a:lnTo>
                <a:lnTo>
                  <a:pt x="79" y="31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4" name="Freeform 969"/>
          <p:cNvSpPr>
            <a:spLocks/>
          </p:cNvSpPr>
          <p:nvPr/>
        </p:nvSpPr>
        <p:spPr bwMode="auto">
          <a:xfrm>
            <a:off x="6097761" y="5323915"/>
            <a:ext cx="1295188" cy="1187119"/>
          </a:xfrm>
          <a:custGeom>
            <a:avLst/>
            <a:gdLst>
              <a:gd name="T0" fmla="*/ 0 w 990"/>
              <a:gd name="T1" fmla="*/ 36 h 732"/>
              <a:gd name="T2" fmla="*/ 13 w 990"/>
              <a:gd name="T3" fmla="*/ 47 h 732"/>
              <a:gd name="T4" fmla="*/ 12 w 990"/>
              <a:gd name="T5" fmla="*/ 56 h 732"/>
              <a:gd name="T6" fmla="*/ 15 w 990"/>
              <a:gd name="T7" fmla="*/ 62 h 732"/>
              <a:gd name="T8" fmla="*/ 10 w 990"/>
              <a:gd name="T9" fmla="*/ 71 h 732"/>
              <a:gd name="T10" fmla="*/ 68 w 990"/>
              <a:gd name="T11" fmla="*/ 50 h 732"/>
              <a:gd name="T12" fmla="*/ 142 w 990"/>
              <a:gd name="T13" fmla="*/ 97 h 732"/>
              <a:gd name="T14" fmla="*/ 203 w 990"/>
              <a:gd name="T15" fmla="*/ 65 h 732"/>
              <a:gd name="T16" fmla="*/ 238 w 990"/>
              <a:gd name="T17" fmla="*/ 73 h 732"/>
              <a:gd name="T18" fmla="*/ 282 w 990"/>
              <a:gd name="T19" fmla="*/ 116 h 732"/>
              <a:gd name="T20" fmla="*/ 299 w 990"/>
              <a:gd name="T21" fmla="*/ 116 h 732"/>
              <a:gd name="T22" fmla="*/ 313 w 990"/>
              <a:gd name="T23" fmla="*/ 147 h 732"/>
              <a:gd name="T24" fmla="*/ 309 w 990"/>
              <a:gd name="T25" fmla="*/ 204 h 732"/>
              <a:gd name="T26" fmla="*/ 320 w 990"/>
              <a:gd name="T27" fmla="*/ 211 h 732"/>
              <a:gd name="T28" fmla="*/ 321 w 990"/>
              <a:gd name="T29" fmla="*/ 200 h 732"/>
              <a:gd name="T30" fmla="*/ 336 w 990"/>
              <a:gd name="T31" fmla="*/ 200 h 732"/>
              <a:gd name="T32" fmla="*/ 321 w 990"/>
              <a:gd name="T33" fmla="*/ 228 h 732"/>
              <a:gd name="T34" fmla="*/ 359 w 990"/>
              <a:gd name="T35" fmla="*/ 267 h 732"/>
              <a:gd name="T36" fmla="*/ 365 w 990"/>
              <a:gd name="T37" fmla="*/ 256 h 732"/>
              <a:gd name="T38" fmla="*/ 368 w 990"/>
              <a:gd name="T39" fmla="*/ 283 h 732"/>
              <a:gd name="T40" fmla="*/ 380 w 990"/>
              <a:gd name="T41" fmla="*/ 288 h 732"/>
              <a:gd name="T42" fmla="*/ 394 w 990"/>
              <a:gd name="T43" fmla="*/ 321 h 732"/>
              <a:gd name="T44" fmla="*/ 407 w 990"/>
              <a:gd name="T45" fmla="*/ 321 h 732"/>
              <a:gd name="T46" fmla="*/ 436 w 990"/>
              <a:gd name="T47" fmla="*/ 351 h 732"/>
              <a:gd name="T48" fmla="*/ 452 w 990"/>
              <a:gd name="T49" fmla="*/ 353 h 732"/>
              <a:gd name="T50" fmla="*/ 452 w 990"/>
              <a:gd name="T51" fmla="*/ 358 h 732"/>
              <a:gd name="T52" fmla="*/ 440 w 990"/>
              <a:gd name="T53" fmla="*/ 366 h 732"/>
              <a:gd name="T54" fmla="*/ 466 w 990"/>
              <a:gd name="T55" fmla="*/ 363 h 732"/>
              <a:gd name="T56" fmla="*/ 482 w 990"/>
              <a:gd name="T57" fmla="*/ 356 h 732"/>
              <a:gd name="T58" fmla="*/ 491 w 990"/>
              <a:gd name="T59" fmla="*/ 313 h 732"/>
              <a:gd name="T60" fmla="*/ 495 w 990"/>
              <a:gd name="T61" fmla="*/ 315 h 732"/>
              <a:gd name="T62" fmla="*/ 492 w 990"/>
              <a:gd name="T63" fmla="*/ 256 h 732"/>
              <a:gd name="T64" fmla="*/ 485 w 990"/>
              <a:gd name="T65" fmla="*/ 238 h 732"/>
              <a:gd name="T66" fmla="*/ 432 w 990"/>
              <a:gd name="T67" fmla="*/ 153 h 732"/>
              <a:gd name="T68" fmla="*/ 390 w 990"/>
              <a:gd name="T69" fmla="*/ 73 h 732"/>
              <a:gd name="T70" fmla="*/ 364 w 990"/>
              <a:gd name="T71" fmla="*/ 6 h 732"/>
              <a:gd name="T72" fmla="*/ 358 w 990"/>
              <a:gd name="T73" fmla="*/ 5 h 732"/>
              <a:gd name="T74" fmla="*/ 335 w 990"/>
              <a:gd name="T75" fmla="*/ 0 h 732"/>
              <a:gd name="T76" fmla="*/ 328 w 990"/>
              <a:gd name="T77" fmla="*/ 7 h 732"/>
              <a:gd name="T78" fmla="*/ 332 w 990"/>
              <a:gd name="T79" fmla="*/ 33 h 732"/>
              <a:gd name="T80" fmla="*/ 322 w 990"/>
              <a:gd name="T81" fmla="*/ 30 h 732"/>
              <a:gd name="T82" fmla="*/ 321 w 990"/>
              <a:gd name="T83" fmla="*/ 20 h 732"/>
              <a:gd name="T84" fmla="*/ 164 w 990"/>
              <a:gd name="T85" fmla="*/ 28 h 732"/>
              <a:gd name="T86" fmla="*/ 152 w 990"/>
              <a:gd name="T87" fmla="*/ 11 h 732"/>
              <a:gd name="T88" fmla="*/ 0 w 990"/>
              <a:gd name="T89" fmla="*/ 25 h 732"/>
              <a:gd name="T90" fmla="*/ 0 w 990"/>
              <a:gd name="T91" fmla="*/ 36 h 732"/>
              <a:gd name="T92" fmla="*/ 0 w 990"/>
              <a:gd name="T93" fmla="*/ 36 h 7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990"/>
              <a:gd name="T142" fmla="*/ 0 h 732"/>
              <a:gd name="T143" fmla="*/ 990 w 990"/>
              <a:gd name="T144" fmla="*/ 732 h 73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990" h="732">
                <a:moveTo>
                  <a:pt x="0" y="71"/>
                </a:moveTo>
                <a:lnTo>
                  <a:pt x="26" y="95"/>
                </a:lnTo>
                <a:lnTo>
                  <a:pt x="23" y="113"/>
                </a:lnTo>
                <a:lnTo>
                  <a:pt x="30" y="124"/>
                </a:lnTo>
                <a:lnTo>
                  <a:pt x="19" y="141"/>
                </a:lnTo>
                <a:lnTo>
                  <a:pt x="135" y="101"/>
                </a:lnTo>
                <a:lnTo>
                  <a:pt x="283" y="194"/>
                </a:lnTo>
                <a:lnTo>
                  <a:pt x="405" y="130"/>
                </a:lnTo>
                <a:lnTo>
                  <a:pt x="475" y="145"/>
                </a:lnTo>
                <a:lnTo>
                  <a:pt x="564" y="232"/>
                </a:lnTo>
                <a:lnTo>
                  <a:pt x="597" y="232"/>
                </a:lnTo>
                <a:lnTo>
                  <a:pt x="625" y="293"/>
                </a:lnTo>
                <a:lnTo>
                  <a:pt x="618" y="409"/>
                </a:lnTo>
                <a:lnTo>
                  <a:pt x="639" y="422"/>
                </a:lnTo>
                <a:lnTo>
                  <a:pt x="642" y="401"/>
                </a:lnTo>
                <a:lnTo>
                  <a:pt x="671" y="401"/>
                </a:lnTo>
                <a:lnTo>
                  <a:pt x="642" y="457"/>
                </a:lnTo>
                <a:lnTo>
                  <a:pt x="718" y="533"/>
                </a:lnTo>
                <a:lnTo>
                  <a:pt x="730" y="512"/>
                </a:lnTo>
                <a:lnTo>
                  <a:pt x="736" y="565"/>
                </a:lnTo>
                <a:lnTo>
                  <a:pt x="760" y="576"/>
                </a:lnTo>
                <a:lnTo>
                  <a:pt x="787" y="641"/>
                </a:lnTo>
                <a:lnTo>
                  <a:pt x="814" y="641"/>
                </a:lnTo>
                <a:lnTo>
                  <a:pt x="871" y="702"/>
                </a:lnTo>
                <a:lnTo>
                  <a:pt x="903" y="706"/>
                </a:lnTo>
                <a:lnTo>
                  <a:pt x="903" y="715"/>
                </a:lnTo>
                <a:lnTo>
                  <a:pt x="880" y="732"/>
                </a:lnTo>
                <a:lnTo>
                  <a:pt x="931" y="725"/>
                </a:lnTo>
                <a:lnTo>
                  <a:pt x="964" y="711"/>
                </a:lnTo>
                <a:lnTo>
                  <a:pt x="981" y="626"/>
                </a:lnTo>
                <a:lnTo>
                  <a:pt x="990" y="630"/>
                </a:lnTo>
                <a:lnTo>
                  <a:pt x="983" y="512"/>
                </a:lnTo>
                <a:lnTo>
                  <a:pt x="969" y="477"/>
                </a:lnTo>
                <a:lnTo>
                  <a:pt x="863" y="306"/>
                </a:lnTo>
                <a:lnTo>
                  <a:pt x="779" y="145"/>
                </a:lnTo>
                <a:lnTo>
                  <a:pt x="728" y="12"/>
                </a:lnTo>
                <a:lnTo>
                  <a:pt x="715" y="10"/>
                </a:lnTo>
                <a:lnTo>
                  <a:pt x="669" y="0"/>
                </a:lnTo>
                <a:lnTo>
                  <a:pt x="656" y="14"/>
                </a:lnTo>
                <a:lnTo>
                  <a:pt x="663" y="65"/>
                </a:lnTo>
                <a:lnTo>
                  <a:pt x="644" y="61"/>
                </a:lnTo>
                <a:lnTo>
                  <a:pt x="641" y="40"/>
                </a:lnTo>
                <a:lnTo>
                  <a:pt x="327" y="57"/>
                </a:lnTo>
                <a:lnTo>
                  <a:pt x="304" y="23"/>
                </a:lnTo>
                <a:lnTo>
                  <a:pt x="0" y="50"/>
                </a:lnTo>
                <a:lnTo>
                  <a:pt x="0" y="71"/>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5" name="Freeform 970"/>
          <p:cNvSpPr>
            <a:spLocks/>
          </p:cNvSpPr>
          <p:nvPr/>
        </p:nvSpPr>
        <p:spPr bwMode="auto">
          <a:xfrm>
            <a:off x="6309702" y="2881559"/>
            <a:ext cx="599189" cy="814118"/>
          </a:xfrm>
          <a:custGeom>
            <a:avLst/>
            <a:gdLst>
              <a:gd name="T0" fmla="*/ 0 w 459"/>
              <a:gd name="T1" fmla="*/ 45 h 504"/>
              <a:gd name="T2" fmla="*/ 19 w 459"/>
              <a:gd name="T3" fmla="*/ 220 h 504"/>
              <a:gd name="T4" fmla="*/ 47 w 459"/>
              <a:gd name="T5" fmla="*/ 223 h 504"/>
              <a:gd name="T6" fmla="*/ 82 w 459"/>
              <a:gd name="T7" fmla="*/ 243 h 504"/>
              <a:gd name="T8" fmla="*/ 106 w 459"/>
              <a:gd name="T9" fmla="*/ 242 h 504"/>
              <a:gd name="T10" fmla="*/ 118 w 459"/>
              <a:gd name="T11" fmla="*/ 234 h 504"/>
              <a:gd name="T12" fmla="*/ 145 w 459"/>
              <a:gd name="T13" fmla="*/ 251 h 504"/>
              <a:gd name="T14" fmla="*/ 162 w 459"/>
              <a:gd name="T15" fmla="*/ 237 h 504"/>
              <a:gd name="T16" fmla="*/ 165 w 459"/>
              <a:gd name="T17" fmla="*/ 209 h 504"/>
              <a:gd name="T18" fmla="*/ 176 w 459"/>
              <a:gd name="T19" fmla="*/ 215 h 504"/>
              <a:gd name="T20" fmla="*/ 182 w 459"/>
              <a:gd name="T21" fmla="*/ 192 h 504"/>
              <a:gd name="T22" fmla="*/ 220 w 459"/>
              <a:gd name="T23" fmla="*/ 159 h 504"/>
              <a:gd name="T24" fmla="*/ 226 w 459"/>
              <a:gd name="T25" fmla="*/ 105 h 504"/>
              <a:gd name="T26" fmla="*/ 221 w 459"/>
              <a:gd name="T27" fmla="*/ 94 h 504"/>
              <a:gd name="T28" fmla="*/ 229 w 459"/>
              <a:gd name="T29" fmla="*/ 88 h 504"/>
              <a:gd name="T30" fmla="*/ 215 w 459"/>
              <a:gd name="T31" fmla="*/ 0 h 504"/>
              <a:gd name="T32" fmla="*/ 176 w 459"/>
              <a:gd name="T33" fmla="*/ 20 h 504"/>
              <a:gd name="T34" fmla="*/ 156 w 459"/>
              <a:gd name="T35" fmla="*/ 41 h 504"/>
              <a:gd name="T36" fmla="*/ 142 w 459"/>
              <a:gd name="T37" fmla="*/ 42 h 504"/>
              <a:gd name="T38" fmla="*/ 120 w 459"/>
              <a:gd name="T39" fmla="*/ 53 h 504"/>
              <a:gd name="T40" fmla="*/ 69 w 459"/>
              <a:gd name="T41" fmla="*/ 36 h 504"/>
              <a:gd name="T42" fmla="*/ 0 w 459"/>
              <a:gd name="T43" fmla="*/ 45 h 504"/>
              <a:gd name="T44" fmla="*/ 0 w 459"/>
              <a:gd name="T45" fmla="*/ 45 h 5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59"/>
              <a:gd name="T70" fmla="*/ 0 h 504"/>
              <a:gd name="T71" fmla="*/ 459 w 459"/>
              <a:gd name="T72" fmla="*/ 504 h 5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59" h="504">
                <a:moveTo>
                  <a:pt x="0" y="91"/>
                </a:moveTo>
                <a:lnTo>
                  <a:pt x="38" y="441"/>
                </a:lnTo>
                <a:lnTo>
                  <a:pt x="95" y="447"/>
                </a:lnTo>
                <a:lnTo>
                  <a:pt x="164" y="487"/>
                </a:lnTo>
                <a:lnTo>
                  <a:pt x="213" y="485"/>
                </a:lnTo>
                <a:lnTo>
                  <a:pt x="236" y="470"/>
                </a:lnTo>
                <a:lnTo>
                  <a:pt x="291" y="504"/>
                </a:lnTo>
                <a:lnTo>
                  <a:pt x="324" y="475"/>
                </a:lnTo>
                <a:lnTo>
                  <a:pt x="331" y="420"/>
                </a:lnTo>
                <a:lnTo>
                  <a:pt x="352" y="432"/>
                </a:lnTo>
                <a:lnTo>
                  <a:pt x="364" y="386"/>
                </a:lnTo>
                <a:lnTo>
                  <a:pt x="440" y="319"/>
                </a:lnTo>
                <a:lnTo>
                  <a:pt x="453" y="211"/>
                </a:lnTo>
                <a:lnTo>
                  <a:pt x="443" y="188"/>
                </a:lnTo>
                <a:lnTo>
                  <a:pt x="459" y="177"/>
                </a:lnTo>
                <a:lnTo>
                  <a:pt x="430" y="0"/>
                </a:lnTo>
                <a:lnTo>
                  <a:pt x="352" y="40"/>
                </a:lnTo>
                <a:lnTo>
                  <a:pt x="312" y="82"/>
                </a:lnTo>
                <a:lnTo>
                  <a:pt x="284" y="84"/>
                </a:lnTo>
                <a:lnTo>
                  <a:pt x="240" y="107"/>
                </a:lnTo>
                <a:lnTo>
                  <a:pt x="139" y="72"/>
                </a:lnTo>
                <a:lnTo>
                  <a:pt x="0" y="91"/>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36" name="Freeform 972"/>
          <p:cNvSpPr>
            <a:spLocks/>
          </p:cNvSpPr>
          <p:nvPr/>
        </p:nvSpPr>
        <p:spPr bwMode="auto">
          <a:xfrm>
            <a:off x="7073730" y="3222127"/>
            <a:ext cx="651518" cy="389221"/>
          </a:xfrm>
          <a:custGeom>
            <a:avLst/>
            <a:gdLst>
              <a:gd name="T0" fmla="*/ 0 w 496"/>
              <a:gd name="T1" fmla="*/ 36 h 240"/>
              <a:gd name="T2" fmla="*/ 6 w 496"/>
              <a:gd name="T3" fmla="*/ 70 h 240"/>
              <a:gd name="T4" fmla="*/ 25 w 496"/>
              <a:gd name="T5" fmla="*/ 49 h 240"/>
              <a:gd name="T6" fmla="*/ 54 w 496"/>
              <a:gd name="T7" fmla="*/ 40 h 240"/>
              <a:gd name="T8" fmla="*/ 60 w 496"/>
              <a:gd name="T9" fmla="*/ 31 h 240"/>
              <a:gd name="T10" fmla="*/ 76 w 496"/>
              <a:gd name="T11" fmla="*/ 30 h 240"/>
              <a:gd name="T12" fmla="*/ 97 w 496"/>
              <a:gd name="T13" fmla="*/ 47 h 240"/>
              <a:gd name="T14" fmla="*/ 111 w 496"/>
              <a:gd name="T15" fmla="*/ 51 h 240"/>
              <a:gd name="T16" fmla="*/ 139 w 496"/>
              <a:gd name="T17" fmla="*/ 74 h 240"/>
              <a:gd name="T18" fmla="*/ 129 w 496"/>
              <a:gd name="T19" fmla="*/ 97 h 240"/>
              <a:gd name="T20" fmla="*/ 133 w 496"/>
              <a:gd name="T21" fmla="*/ 108 h 240"/>
              <a:gd name="T22" fmla="*/ 144 w 496"/>
              <a:gd name="T23" fmla="*/ 103 h 240"/>
              <a:gd name="T24" fmla="*/ 155 w 496"/>
              <a:gd name="T25" fmla="*/ 103 h 240"/>
              <a:gd name="T26" fmla="*/ 160 w 496"/>
              <a:gd name="T27" fmla="*/ 111 h 240"/>
              <a:gd name="T28" fmla="*/ 173 w 496"/>
              <a:gd name="T29" fmla="*/ 111 h 240"/>
              <a:gd name="T30" fmla="*/ 178 w 496"/>
              <a:gd name="T31" fmla="*/ 108 h 240"/>
              <a:gd name="T32" fmla="*/ 170 w 496"/>
              <a:gd name="T33" fmla="*/ 87 h 240"/>
              <a:gd name="T34" fmla="*/ 168 w 496"/>
              <a:gd name="T35" fmla="*/ 49 h 240"/>
              <a:gd name="T36" fmla="*/ 159 w 496"/>
              <a:gd name="T37" fmla="*/ 43 h 240"/>
              <a:gd name="T38" fmla="*/ 178 w 496"/>
              <a:gd name="T39" fmla="*/ 26 h 240"/>
              <a:gd name="T40" fmla="*/ 179 w 496"/>
              <a:gd name="T41" fmla="*/ 15 h 240"/>
              <a:gd name="T42" fmla="*/ 191 w 496"/>
              <a:gd name="T43" fmla="*/ 15 h 240"/>
              <a:gd name="T44" fmla="*/ 176 w 496"/>
              <a:gd name="T45" fmla="*/ 39 h 240"/>
              <a:gd name="T46" fmla="*/ 184 w 496"/>
              <a:gd name="T47" fmla="*/ 68 h 240"/>
              <a:gd name="T48" fmla="*/ 188 w 496"/>
              <a:gd name="T49" fmla="*/ 75 h 240"/>
              <a:gd name="T50" fmla="*/ 194 w 496"/>
              <a:gd name="T51" fmla="*/ 79 h 240"/>
              <a:gd name="T52" fmla="*/ 182 w 496"/>
              <a:gd name="T53" fmla="*/ 78 h 240"/>
              <a:gd name="T54" fmla="*/ 186 w 496"/>
              <a:gd name="T55" fmla="*/ 96 h 240"/>
              <a:gd name="T56" fmla="*/ 206 w 496"/>
              <a:gd name="T57" fmla="*/ 108 h 240"/>
              <a:gd name="T58" fmla="*/ 211 w 496"/>
              <a:gd name="T59" fmla="*/ 111 h 240"/>
              <a:gd name="T60" fmla="*/ 217 w 496"/>
              <a:gd name="T61" fmla="*/ 111 h 240"/>
              <a:gd name="T62" fmla="*/ 214 w 496"/>
              <a:gd name="T63" fmla="*/ 120 h 240"/>
              <a:gd name="T64" fmla="*/ 238 w 496"/>
              <a:gd name="T65" fmla="*/ 108 h 240"/>
              <a:gd name="T66" fmla="*/ 243 w 496"/>
              <a:gd name="T67" fmla="*/ 92 h 240"/>
              <a:gd name="T68" fmla="*/ 249 w 496"/>
              <a:gd name="T69" fmla="*/ 76 h 240"/>
              <a:gd name="T70" fmla="*/ 214 w 496"/>
              <a:gd name="T71" fmla="*/ 84 h 240"/>
              <a:gd name="T72" fmla="*/ 191 w 496"/>
              <a:gd name="T73" fmla="*/ 0 h 240"/>
              <a:gd name="T74" fmla="*/ 0 w 496"/>
              <a:gd name="T75" fmla="*/ 36 h 240"/>
              <a:gd name="T76" fmla="*/ 0 w 496"/>
              <a:gd name="T77" fmla="*/ 36 h 240"/>
              <a:gd name="T78" fmla="*/ 0 w 496"/>
              <a:gd name="T79" fmla="*/ 36 h 24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6"/>
              <a:gd name="T121" fmla="*/ 0 h 240"/>
              <a:gd name="T122" fmla="*/ 496 w 496"/>
              <a:gd name="T123" fmla="*/ 240 h 24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6" h="240">
                <a:moveTo>
                  <a:pt x="0" y="72"/>
                </a:moveTo>
                <a:lnTo>
                  <a:pt x="11" y="139"/>
                </a:lnTo>
                <a:lnTo>
                  <a:pt x="49" y="97"/>
                </a:lnTo>
                <a:lnTo>
                  <a:pt x="108" y="80"/>
                </a:lnTo>
                <a:lnTo>
                  <a:pt x="120" y="63"/>
                </a:lnTo>
                <a:lnTo>
                  <a:pt x="152" y="59"/>
                </a:lnTo>
                <a:lnTo>
                  <a:pt x="194" y="93"/>
                </a:lnTo>
                <a:lnTo>
                  <a:pt x="222" y="101"/>
                </a:lnTo>
                <a:lnTo>
                  <a:pt x="276" y="148"/>
                </a:lnTo>
                <a:lnTo>
                  <a:pt x="257" y="194"/>
                </a:lnTo>
                <a:lnTo>
                  <a:pt x="264" y="215"/>
                </a:lnTo>
                <a:lnTo>
                  <a:pt x="287" y="205"/>
                </a:lnTo>
                <a:lnTo>
                  <a:pt x="308" y="205"/>
                </a:lnTo>
                <a:lnTo>
                  <a:pt x="319" y="221"/>
                </a:lnTo>
                <a:lnTo>
                  <a:pt x="344" y="221"/>
                </a:lnTo>
                <a:lnTo>
                  <a:pt x="354" y="215"/>
                </a:lnTo>
                <a:lnTo>
                  <a:pt x="338" y="173"/>
                </a:lnTo>
                <a:lnTo>
                  <a:pt x="335" y="97"/>
                </a:lnTo>
                <a:lnTo>
                  <a:pt x="316" y="86"/>
                </a:lnTo>
                <a:lnTo>
                  <a:pt x="354" y="51"/>
                </a:lnTo>
                <a:lnTo>
                  <a:pt x="356" y="29"/>
                </a:lnTo>
                <a:lnTo>
                  <a:pt x="380" y="31"/>
                </a:lnTo>
                <a:lnTo>
                  <a:pt x="350" y="78"/>
                </a:lnTo>
                <a:lnTo>
                  <a:pt x="367" y="135"/>
                </a:lnTo>
                <a:lnTo>
                  <a:pt x="375" y="150"/>
                </a:lnTo>
                <a:lnTo>
                  <a:pt x="386" y="158"/>
                </a:lnTo>
                <a:lnTo>
                  <a:pt x="363" y="156"/>
                </a:lnTo>
                <a:lnTo>
                  <a:pt x="371" y="192"/>
                </a:lnTo>
                <a:lnTo>
                  <a:pt x="411" y="215"/>
                </a:lnTo>
                <a:lnTo>
                  <a:pt x="420" y="221"/>
                </a:lnTo>
                <a:lnTo>
                  <a:pt x="432" y="221"/>
                </a:lnTo>
                <a:lnTo>
                  <a:pt x="426" y="240"/>
                </a:lnTo>
                <a:lnTo>
                  <a:pt x="475" y="215"/>
                </a:lnTo>
                <a:lnTo>
                  <a:pt x="485" y="184"/>
                </a:lnTo>
                <a:lnTo>
                  <a:pt x="496" y="152"/>
                </a:lnTo>
                <a:lnTo>
                  <a:pt x="426" y="167"/>
                </a:lnTo>
                <a:lnTo>
                  <a:pt x="380" y="0"/>
                </a:lnTo>
                <a:lnTo>
                  <a:pt x="0" y="7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7" name="Freeform 974"/>
          <p:cNvSpPr>
            <a:spLocks/>
          </p:cNvSpPr>
          <p:nvPr/>
        </p:nvSpPr>
        <p:spPr bwMode="auto">
          <a:xfrm>
            <a:off x="6519025" y="3912993"/>
            <a:ext cx="1216691" cy="658429"/>
          </a:xfrm>
          <a:custGeom>
            <a:avLst/>
            <a:gdLst>
              <a:gd name="T0" fmla="*/ 0 w 932"/>
              <a:gd name="T1" fmla="*/ 175 h 407"/>
              <a:gd name="T2" fmla="*/ 67 w 932"/>
              <a:gd name="T3" fmla="*/ 166 h 407"/>
              <a:gd name="T4" fmla="*/ 106 w 932"/>
              <a:gd name="T5" fmla="*/ 147 h 407"/>
              <a:gd name="T6" fmla="*/ 180 w 932"/>
              <a:gd name="T7" fmla="*/ 139 h 407"/>
              <a:gd name="T8" fmla="*/ 211 w 932"/>
              <a:gd name="T9" fmla="*/ 158 h 407"/>
              <a:gd name="T10" fmla="*/ 259 w 932"/>
              <a:gd name="T11" fmla="*/ 152 h 407"/>
              <a:gd name="T12" fmla="*/ 332 w 932"/>
              <a:gd name="T13" fmla="*/ 203 h 407"/>
              <a:gd name="T14" fmla="*/ 361 w 932"/>
              <a:gd name="T15" fmla="*/ 196 h 407"/>
              <a:gd name="T16" fmla="*/ 401 w 932"/>
              <a:gd name="T17" fmla="*/ 137 h 407"/>
              <a:gd name="T18" fmla="*/ 435 w 932"/>
              <a:gd name="T19" fmla="*/ 125 h 407"/>
              <a:gd name="T20" fmla="*/ 445 w 932"/>
              <a:gd name="T21" fmla="*/ 108 h 407"/>
              <a:gd name="T22" fmla="*/ 409 w 932"/>
              <a:gd name="T23" fmla="*/ 115 h 407"/>
              <a:gd name="T24" fmla="*/ 400 w 932"/>
              <a:gd name="T25" fmla="*/ 102 h 407"/>
              <a:gd name="T26" fmla="*/ 421 w 932"/>
              <a:gd name="T27" fmla="*/ 97 h 407"/>
              <a:gd name="T28" fmla="*/ 421 w 932"/>
              <a:gd name="T29" fmla="*/ 89 h 407"/>
              <a:gd name="T30" fmla="*/ 397 w 932"/>
              <a:gd name="T31" fmla="*/ 80 h 407"/>
              <a:gd name="T32" fmla="*/ 428 w 932"/>
              <a:gd name="T33" fmla="*/ 69 h 407"/>
              <a:gd name="T34" fmla="*/ 426 w 932"/>
              <a:gd name="T35" fmla="*/ 81 h 407"/>
              <a:gd name="T36" fmla="*/ 446 w 932"/>
              <a:gd name="T37" fmla="*/ 81 h 407"/>
              <a:gd name="T38" fmla="*/ 457 w 932"/>
              <a:gd name="T39" fmla="*/ 61 h 407"/>
              <a:gd name="T40" fmla="*/ 465 w 932"/>
              <a:gd name="T41" fmla="*/ 60 h 407"/>
              <a:gd name="T42" fmla="*/ 460 w 932"/>
              <a:gd name="T43" fmla="*/ 41 h 407"/>
              <a:gd name="T44" fmla="*/ 446 w 932"/>
              <a:gd name="T45" fmla="*/ 60 h 407"/>
              <a:gd name="T46" fmla="*/ 432 w 932"/>
              <a:gd name="T47" fmla="*/ 18 h 407"/>
              <a:gd name="T48" fmla="*/ 441 w 932"/>
              <a:gd name="T49" fmla="*/ 16 h 407"/>
              <a:gd name="T50" fmla="*/ 455 w 932"/>
              <a:gd name="T51" fmla="*/ 27 h 407"/>
              <a:gd name="T52" fmla="*/ 445 w 932"/>
              <a:gd name="T53" fmla="*/ 8 h 407"/>
              <a:gd name="T54" fmla="*/ 435 w 932"/>
              <a:gd name="T55" fmla="*/ 0 h 407"/>
              <a:gd name="T56" fmla="*/ 269 w 932"/>
              <a:gd name="T57" fmla="*/ 31 h 407"/>
              <a:gd name="T58" fmla="*/ 132 w 932"/>
              <a:gd name="T59" fmla="*/ 48 h 407"/>
              <a:gd name="T60" fmla="*/ 113 w 932"/>
              <a:gd name="T61" fmla="*/ 85 h 407"/>
              <a:gd name="T62" fmla="*/ 83 w 932"/>
              <a:gd name="T63" fmla="*/ 92 h 407"/>
              <a:gd name="T64" fmla="*/ 69 w 932"/>
              <a:gd name="T65" fmla="*/ 111 h 407"/>
              <a:gd name="T66" fmla="*/ 16 w 932"/>
              <a:gd name="T67" fmla="*/ 141 h 407"/>
              <a:gd name="T68" fmla="*/ 13 w 932"/>
              <a:gd name="T69" fmla="*/ 153 h 407"/>
              <a:gd name="T70" fmla="*/ 0 w 932"/>
              <a:gd name="T71" fmla="*/ 159 h 407"/>
              <a:gd name="T72" fmla="*/ 0 w 932"/>
              <a:gd name="T73" fmla="*/ 175 h 407"/>
              <a:gd name="T74" fmla="*/ 0 w 932"/>
              <a:gd name="T75" fmla="*/ 175 h 40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32"/>
              <a:gd name="T115" fmla="*/ 0 h 407"/>
              <a:gd name="T116" fmla="*/ 932 w 932"/>
              <a:gd name="T117" fmla="*/ 407 h 40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32" h="407">
                <a:moveTo>
                  <a:pt x="0" y="350"/>
                </a:moveTo>
                <a:lnTo>
                  <a:pt x="135" y="332"/>
                </a:lnTo>
                <a:lnTo>
                  <a:pt x="213" y="294"/>
                </a:lnTo>
                <a:lnTo>
                  <a:pt x="361" y="279"/>
                </a:lnTo>
                <a:lnTo>
                  <a:pt x="422" y="317"/>
                </a:lnTo>
                <a:lnTo>
                  <a:pt x="519" y="304"/>
                </a:lnTo>
                <a:lnTo>
                  <a:pt x="666" y="407"/>
                </a:lnTo>
                <a:lnTo>
                  <a:pt x="723" y="393"/>
                </a:lnTo>
                <a:lnTo>
                  <a:pt x="804" y="275"/>
                </a:lnTo>
                <a:lnTo>
                  <a:pt x="871" y="251"/>
                </a:lnTo>
                <a:lnTo>
                  <a:pt x="892" y="217"/>
                </a:lnTo>
                <a:lnTo>
                  <a:pt x="820" y="230"/>
                </a:lnTo>
                <a:lnTo>
                  <a:pt x="801" y="205"/>
                </a:lnTo>
                <a:lnTo>
                  <a:pt x="844" y="194"/>
                </a:lnTo>
                <a:lnTo>
                  <a:pt x="844" y="179"/>
                </a:lnTo>
                <a:lnTo>
                  <a:pt x="795" y="161"/>
                </a:lnTo>
                <a:lnTo>
                  <a:pt x="858" y="139"/>
                </a:lnTo>
                <a:lnTo>
                  <a:pt x="854" y="163"/>
                </a:lnTo>
                <a:lnTo>
                  <a:pt x="894" y="163"/>
                </a:lnTo>
                <a:lnTo>
                  <a:pt x="916" y="122"/>
                </a:lnTo>
                <a:lnTo>
                  <a:pt x="932" y="120"/>
                </a:lnTo>
                <a:lnTo>
                  <a:pt x="922" y="82"/>
                </a:lnTo>
                <a:lnTo>
                  <a:pt x="894" y="120"/>
                </a:lnTo>
                <a:lnTo>
                  <a:pt x="865" y="36"/>
                </a:lnTo>
                <a:lnTo>
                  <a:pt x="884" y="32"/>
                </a:lnTo>
                <a:lnTo>
                  <a:pt x="911" y="55"/>
                </a:lnTo>
                <a:lnTo>
                  <a:pt x="892" y="17"/>
                </a:lnTo>
                <a:lnTo>
                  <a:pt x="871" y="0"/>
                </a:lnTo>
                <a:lnTo>
                  <a:pt x="540" y="63"/>
                </a:lnTo>
                <a:lnTo>
                  <a:pt x="264" y="97"/>
                </a:lnTo>
                <a:lnTo>
                  <a:pt x="226" y="171"/>
                </a:lnTo>
                <a:lnTo>
                  <a:pt x="167" y="184"/>
                </a:lnTo>
                <a:lnTo>
                  <a:pt x="139" y="222"/>
                </a:lnTo>
                <a:lnTo>
                  <a:pt x="32" y="283"/>
                </a:lnTo>
                <a:lnTo>
                  <a:pt x="27" y="306"/>
                </a:lnTo>
                <a:lnTo>
                  <a:pt x="0" y="319"/>
                </a:lnTo>
                <a:lnTo>
                  <a:pt x="0" y="350"/>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8" name="Freeform 975"/>
          <p:cNvSpPr>
            <a:spLocks/>
          </p:cNvSpPr>
          <p:nvPr/>
        </p:nvSpPr>
        <p:spPr bwMode="auto">
          <a:xfrm>
            <a:off x="6662934" y="4367080"/>
            <a:ext cx="724781" cy="668162"/>
          </a:xfrm>
          <a:custGeom>
            <a:avLst/>
            <a:gdLst>
              <a:gd name="T0" fmla="*/ 12 w 556"/>
              <a:gd name="T1" fmla="*/ 26 h 413"/>
              <a:gd name="T2" fmla="*/ 51 w 556"/>
              <a:gd name="T3" fmla="*/ 7 h 413"/>
              <a:gd name="T4" fmla="*/ 125 w 556"/>
              <a:gd name="T5" fmla="*/ 0 h 413"/>
              <a:gd name="T6" fmla="*/ 155 w 556"/>
              <a:gd name="T7" fmla="*/ 19 h 413"/>
              <a:gd name="T8" fmla="*/ 204 w 556"/>
              <a:gd name="T9" fmla="*/ 12 h 413"/>
              <a:gd name="T10" fmla="*/ 277 w 556"/>
              <a:gd name="T11" fmla="*/ 64 h 413"/>
              <a:gd name="T12" fmla="*/ 245 w 556"/>
              <a:gd name="T13" fmla="*/ 103 h 413"/>
              <a:gd name="T14" fmla="*/ 247 w 556"/>
              <a:gd name="T15" fmla="*/ 120 h 413"/>
              <a:gd name="T16" fmla="*/ 191 w 556"/>
              <a:gd name="T17" fmla="*/ 170 h 413"/>
              <a:gd name="T18" fmla="*/ 182 w 556"/>
              <a:gd name="T19" fmla="*/ 172 h 413"/>
              <a:gd name="T20" fmla="*/ 178 w 556"/>
              <a:gd name="T21" fmla="*/ 187 h 413"/>
              <a:gd name="T22" fmla="*/ 166 w 556"/>
              <a:gd name="T23" fmla="*/ 179 h 413"/>
              <a:gd name="T24" fmla="*/ 176 w 556"/>
              <a:gd name="T25" fmla="*/ 193 h 413"/>
              <a:gd name="T26" fmla="*/ 166 w 556"/>
              <a:gd name="T27" fmla="*/ 206 h 413"/>
              <a:gd name="T28" fmla="*/ 156 w 556"/>
              <a:gd name="T29" fmla="*/ 204 h 413"/>
              <a:gd name="T30" fmla="*/ 119 w 556"/>
              <a:gd name="T31" fmla="*/ 145 h 413"/>
              <a:gd name="T32" fmla="*/ 36 w 556"/>
              <a:gd name="T33" fmla="*/ 71 h 413"/>
              <a:gd name="T34" fmla="*/ 0 w 556"/>
              <a:gd name="T35" fmla="*/ 48 h 413"/>
              <a:gd name="T36" fmla="*/ 12 w 556"/>
              <a:gd name="T37" fmla="*/ 26 h 413"/>
              <a:gd name="T38" fmla="*/ 12 w 556"/>
              <a:gd name="T39" fmla="*/ 26 h 4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6"/>
              <a:gd name="T61" fmla="*/ 0 h 413"/>
              <a:gd name="T62" fmla="*/ 556 w 556"/>
              <a:gd name="T63" fmla="*/ 413 h 4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6" h="413">
                <a:moveTo>
                  <a:pt x="25" y="53"/>
                </a:moveTo>
                <a:lnTo>
                  <a:pt x="103" y="15"/>
                </a:lnTo>
                <a:lnTo>
                  <a:pt x="251" y="0"/>
                </a:lnTo>
                <a:lnTo>
                  <a:pt x="312" y="38"/>
                </a:lnTo>
                <a:lnTo>
                  <a:pt x="409" y="25"/>
                </a:lnTo>
                <a:lnTo>
                  <a:pt x="556" y="128"/>
                </a:lnTo>
                <a:lnTo>
                  <a:pt x="491" y="206"/>
                </a:lnTo>
                <a:lnTo>
                  <a:pt x="495" y="240"/>
                </a:lnTo>
                <a:lnTo>
                  <a:pt x="384" y="340"/>
                </a:lnTo>
                <a:lnTo>
                  <a:pt x="365" y="344"/>
                </a:lnTo>
                <a:lnTo>
                  <a:pt x="358" y="375"/>
                </a:lnTo>
                <a:lnTo>
                  <a:pt x="333" y="358"/>
                </a:lnTo>
                <a:lnTo>
                  <a:pt x="354" y="386"/>
                </a:lnTo>
                <a:lnTo>
                  <a:pt x="333" y="413"/>
                </a:lnTo>
                <a:lnTo>
                  <a:pt x="314" y="409"/>
                </a:lnTo>
                <a:lnTo>
                  <a:pt x="238" y="291"/>
                </a:lnTo>
                <a:lnTo>
                  <a:pt x="73" y="143"/>
                </a:lnTo>
                <a:lnTo>
                  <a:pt x="0" y="97"/>
                </a:lnTo>
                <a:lnTo>
                  <a:pt x="25" y="5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39" name="Freeform 977"/>
          <p:cNvSpPr>
            <a:spLocks/>
          </p:cNvSpPr>
          <p:nvPr/>
        </p:nvSpPr>
        <p:spPr bwMode="auto">
          <a:xfrm>
            <a:off x="7612738" y="2832906"/>
            <a:ext cx="177925" cy="528690"/>
          </a:xfrm>
          <a:custGeom>
            <a:avLst/>
            <a:gdLst>
              <a:gd name="T0" fmla="*/ 3 w 137"/>
              <a:gd name="T1" fmla="*/ 111 h 325"/>
              <a:gd name="T2" fmla="*/ 16 w 137"/>
              <a:gd name="T3" fmla="*/ 103 h 325"/>
              <a:gd name="T4" fmla="*/ 34 w 137"/>
              <a:gd name="T5" fmla="*/ 80 h 325"/>
              <a:gd name="T6" fmla="*/ 2 w 137"/>
              <a:gd name="T7" fmla="*/ 55 h 325"/>
              <a:gd name="T8" fmla="*/ 1 w 137"/>
              <a:gd name="T9" fmla="*/ 32 h 325"/>
              <a:gd name="T10" fmla="*/ 16 w 137"/>
              <a:gd name="T11" fmla="*/ 0 h 325"/>
              <a:gd name="T12" fmla="*/ 62 w 137"/>
              <a:gd name="T13" fmla="*/ 16 h 325"/>
              <a:gd name="T14" fmla="*/ 63 w 137"/>
              <a:gd name="T15" fmla="*/ 22 h 325"/>
              <a:gd name="T16" fmla="*/ 58 w 137"/>
              <a:gd name="T17" fmla="*/ 40 h 325"/>
              <a:gd name="T18" fmla="*/ 53 w 137"/>
              <a:gd name="T19" fmla="*/ 44 h 325"/>
              <a:gd name="T20" fmla="*/ 52 w 137"/>
              <a:gd name="T21" fmla="*/ 53 h 325"/>
              <a:gd name="T22" fmla="*/ 57 w 137"/>
              <a:gd name="T23" fmla="*/ 56 h 325"/>
              <a:gd name="T24" fmla="*/ 68 w 137"/>
              <a:gd name="T25" fmla="*/ 53 h 325"/>
              <a:gd name="T26" fmla="*/ 68 w 137"/>
              <a:gd name="T27" fmla="*/ 81 h 325"/>
              <a:gd name="T28" fmla="*/ 68 w 137"/>
              <a:gd name="T29" fmla="*/ 98 h 325"/>
              <a:gd name="T30" fmla="*/ 68 w 137"/>
              <a:gd name="T31" fmla="*/ 107 h 325"/>
              <a:gd name="T32" fmla="*/ 64 w 137"/>
              <a:gd name="T33" fmla="*/ 116 h 325"/>
              <a:gd name="T34" fmla="*/ 59 w 137"/>
              <a:gd name="T35" fmla="*/ 117 h 325"/>
              <a:gd name="T36" fmla="*/ 61 w 137"/>
              <a:gd name="T37" fmla="*/ 125 h 325"/>
              <a:gd name="T38" fmla="*/ 44 w 137"/>
              <a:gd name="T39" fmla="*/ 163 h 325"/>
              <a:gd name="T40" fmla="*/ 40 w 137"/>
              <a:gd name="T41" fmla="*/ 163 h 325"/>
              <a:gd name="T42" fmla="*/ 39 w 137"/>
              <a:gd name="T43" fmla="*/ 148 h 325"/>
              <a:gd name="T44" fmla="*/ 27 w 137"/>
              <a:gd name="T45" fmla="*/ 148 h 325"/>
              <a:gd name="T46" fmla="*/ 3 w 137"/>
              <a:gd name="T47" fmla="*/ 133 h 325"/>
              <a:gd name="T48" fmla="*/ 0 w 137"/>
              <a:gd name="T49" fmla="*/ 121 h 325"/>
              <a:gd name="T50" fmla="*/ 3 w 137"/>
              <a:gd name="T51" fmla="*/ 111 h 325"/>
              <a:gd name="T52" fmla="*/ 3 w 137"/>
              <a:gd name="T53" fmla="*/ 111 h 3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37"/>
              <a:gd name="T82" fmla="*/ 0 h 325"/>
              <a:gd name="T83" fmla="*/ 137 w 137"/>
              <a:gd name="T84" fmla="*/ 325 h 3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37" h="325">
                <a:moveTo>
                  <a:pt x="7" y="222"/>
                </a:moveTo>
                <a:lnTo>
                  <a:pt x="32" y="205"/>
                </a:lnTo>
                <a:lnTo>
                  <a:pt x="68" y="159"/>
                </a:lnTo>
                <a:lnTo>
                  <a:pt x="5" y="110"/>
                </a:lnTo>
                <a:lnTo>
                  <a:pt x="3" y="64"/>
                </a:lnTo>
                <a:lnTo>
                  <a:pt x="32" y="0"/>
                </a:lnTo>
                <a:lnTo>
                  <a:pt x="125" y="32"/>
                </a:lnTo>
                <a:lnTo>
                  <a:pt x="127" y="43"/>
                </a:lnTo>
                <a:lnTo>
                  <a:pt x="116" y="79"/>
                </a:lnTo>
                <a:lnTo>
                  <a:pt x="106" y="87"/>
                </a:lnTo>
                <a:lnTo>
                  <a:pt x="104" y="106"/>
                </a:lnTo>
                <a:lnTo>
                  <a:pt x="114" y="112"/>
                </a:lnTo>
                <a:lnTo>
                  <a:pt x="137" y="106"/>
                </a:lnTo>
                <a:lnTo>
                  <a:pt x="137" y="161"/>
                </a:lnTo>
                <a:lnTo>
                  <a:pt x="137" y="195"/>
                </a:lnTo>
                <a:lnTo>
                  <a:pt x="137" y="214"/>
                </a:lnTo>
                <a:lnTo>
                  <a:pt x="129" y="232"/>
                </a:lnTo>
                <a:lnTo>
                  <a:pt x="119" y="233"/>
                </a:lnTo>
                <a:lnTo>
                  <a:pt x="123" y="249"/>
                </a:lnTo>
                <a:lnTo>
                  <a:pt x="89" y="325"/>
                </a:lnTo>
                <a:lnTo>
                  <a:pt x="81" y="325"/>
                </a:lnTo>
                <a:lnTo>
                  <a:pt x="78" y="296"/>
                </a:lnTo>
                <a:lnTo>
                  <a:pt x="55" y="296"/>
                </a:lnTo>
                <a:lnTo>
                  <a:pt x="7" y="266"/>
                </a:lnTo>
                <a:lnTo>
                  <a:pt x="0" y="241"/>
                </a:lnTo>
                <a:lnTo>
                  <a:pt x="7" y="222"/>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40" name="Freeform 978"/>
          <p:cNvSpPr>
            <a:spLocks/>
          </p:cNvSpPr>
          <p:nvPr/>
        </p:nvSpPr>
        <p:spPr bwMode="auto">
          <a:xfrm>
            <a:off x="6963835" y="2023619"/>
            <a:ext cx="847759" cy="914666"/>
          </a:xfrm>
          <a:custGeom>
            <a:avLst/>
            <a:gdLst>
              <a:gd name="T0" fmla="*/ 10 w 648"/>
              <a:gd name="T1" fmla="*/ 258 h 565"/>
              <a:gd name="T2" fmla="*/ 221 w 648"/>
              <a:gd name="T3" fmla="*/ 219 h 565"/>
              <a:gd name="T4" fmla="*/ 244 w 648"/>
              <a:gd name="T5" fmla="*/ 243 h 565"/>
              <a:gd name="T6" fmla="*/ 265 w 648"/>
              <a:gd name="T7" fmla="*/ 254 h 565"/>
              <a:gd name="T8" fmla="*/ 312 w 648"/>
              <a:gd name="T9" fmla="*/ 270 h 565"/>
              <a:gd name="T10" fmla="*/ 316 w 648"/>
              <a:gd name="T11" fmla="*/ 282 h 565"/>
              <a:gd name="T12" fmla="*/ 323 w 648"/>
              <a:gd name="T13" fmla="*/ 265 h 565"/>
              <a:gd name="T14" fmla="*/ 324 w 648"/>
              <a:gd name="T15" fmla="*/ 241 h 565"/>
              <a:gd name="T16" fmla="*/ 316 w 648"/>
              <a:gd name="T17" fmla="*/ 196 h 565"/>
              <a:gd name="T18" fmla="*/ 316 w 648"/>
              <a:gd name="T19" fmla="*/ 148 h 565"/>
              <a:gd name="T20" fmla="*/ 293 w 648"/>
              <a:gd name="T21" fmla="*/ 79 h 565"/>
              <a:gd name="T22" fmla="*/ 289 w 648"/>
              <a:gd name="T23" fmla="*/ 48 h 565"/>
              <a:gd name="T24" fmla="*/ 275 w 648"/>
              <a:gd name="T25" fmla="*/ 0 h 565"/>
              <a:gd name="T26" fmla="*/ 206 w 648"/>
              <a:gd name="T27" fmla="*/ 16 h 565"/>
              <a:gd name="T28" fmla="*/ 168 w 648"/>
              <a:gd name="T29" fmla="*/ 56 h 565"/>
              <a:gd name="T30" fmla="*/ 166 w 648"/>
              <a:gd name="T31" fmla="*/ 66 h 565"/>
              <a:gd name="T32" fmla="*/ 145 w 648"/>
              <a:gd name="T33" fmla="*/ 90 h 565"/>
              <a:gd name="T34" fmla="*/ 150 w 648"/>
              <a:gd name="T35" fmla="*/ 99 h 565"/>
              <a:gd name="T36" fmla="*/ 155 w 648"/>
              <a:gd name="T37" fmla="*/ 105 h 565"/>
              <a:gd name="T38" fmla="*/ 151 w 648"/>
              <a:gd name="T39" fmla="*/ 107 h 565"/>
              <a:gd name="T40" fmla="*/ 158 w 648"/>
              <a:gd name="T41" fmla="*/ 117 h 565"/>
              <a:gd name="T42" fmla="*/ 159 w 648"/>
              <a:gd name="T43" fmla="*/ 125 h 565"/>
              <a:gd name="T44" fmla="*/ 138 w 648"/>
              <a:gd name="T45" fmla="*/ 145 h 565"/>
              <a:gd name="T46" fmla="*/ 106 w 648"/>
              <a:gd name="T47" fmla="*/ 154 h 565"/>
              <a:gd name="T48" fmla="*/ 98 w 648"/>
              <a:gd name="T49" fmla="*/ 159 h 565"/>
              <a:gd name="T50" fmla="*/ 87 w 648"/>
              <a:gd name="T51" fmla="*/ 155 h 565"/>
              <a:gd name="T52" fmla="*/ 52 w 648"/>
              <a:gd name="T53" fmla="*/ 159 h 565"/>
              <a:gd name="T54" fmla="*/ 26 w 648"/>
              <a:gd name="T55" fmla="*/ 169 h 565"/>
              <a:gd name="T56" fmla="*/ 26 w 648"/>
              <a:gd name="T57" fmla="*/ 182 h 565"/>
              <a:gd name="T58" fmla="*/ 31 w 648"/>
              <a:gd name="T59" fmla="*/ 191 h 565"/>
              <a:gd name="T60" fmla="*/ 35 w 648"/>
              <a:gd name="T61" fmla="*/ 191 h 565"/>
              <a:gd name="T62" fmla="*/ 39 w 648"/>
              <a:gd name="T63" fmla="*/ 201 h 565"/>
              <a:gd name="T64" fmla="*/ 32 w 648"/>
              <a:gd name="T65" fmla="*/ 207 h 565"/>
              <a:gd name="T66" fmla="*/ 29 w 648"/>
              <a:gd name="T67" fmla="*/ 216 h 565"/>
              <a:gd name="T68" fmla="*/ 0 w 648"/>
              <a:gd name="T69" fmla="*/ 243 h 565"/>
              <a:gd name="T70" fmla="*/ 10 w 648"/>
              <a:gd name="T71" fmla="*/ 258 h 565"/>
              <a:gd name="T72" fmla="*/ 10 w 648"/>
              <a:gd name="T73" fmla="*/ 258 h 5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48"/>
              <a:gd name="T112" fmla="*/ 0 h 565"/>
              <a:gd name="T113" fmla="*/ 648 w 648"/>
              <a:gd name="T114" fmla="*/ 565 h 5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48" h="565">
                <a:moveTo>
                  <a:pt x="20" y="517"/>
                </a:moveTo>
                <a:lnTo>
                  <a:pt x="443" y="439"/>
                </a:lnTo>
                <a:lnTo>
                  <a:pt x="488" y="487"/>
                </a:lnTo>
                <a:lnTo>
                  <a:pt x="530" y="508"/>
                </a:lnTo>
                <a:lnTo>
                  <a:pt x="623" y="540"/>
                </a:lnTo>
                <a:lnTo>
                  <a:pt x="631" y="565"/>
                </a:lnTo>
                <a:lnTo>
                  <a:pt x="646" y="530"/>
                </a:lnTo>
                <a:lnTo>
                  <a:pt x="648" y="483"/>
                </a:lnTo>
                <a:lnTo>
                  <a:pt x="631" y="392"/>
                </a:lnTo>
                <a:lnTo>
                  <a:pt x="631" y="297"/>
                </a:lnTo>
                <a:lnTo>
                  <a:pt x="585" y="158"/>
                </a:lnTo>
                <a:lnTo>
                  <a:pt x="577" y="97"/>
                </a:lnTo>
                <a:lnTo>
                  <a:pt x="549" y="0"/>
                </a:lnTo>
                <a:lnTo>
                  <a:pt x="412" y="32"/>
                </a:lnTo>
                <a:lnTo>
                  <a:pt x="336" y="112"/>
                </a:lnTo>
                <a:lnTo>
                  <a:pt x="332" y="133"/>
                </a:lnTo>
                <a:lnTo>
                  <a:pt x="289" y="181"/>
                </a:lnTo>
                <a:lnTo>
                  <a:pt x="300" y="198"/>
                </a:lnTo>
                <a:lnTo>
                  <a:pt x="309" y="211"/>
                </a:lnTo>
                <a:lnTo>
                  <a:pt x="302" y="215"/>
                </a:lnTo>
                <a:lnTo>
                  <a:pt x="315" y="234"/>
                </a:lnTo>
                <a:lnTo>
                  <a:pt x="317" y="251"/>
                </a:lnTo>
                <a:lnTo>
                  <a:pt x="275" y="291"/>
                </a:lnTo>
                <a:lnTo>
                  <a:pt x="212" y="308"/>
                </a:lnTo>
                <a:lnTo>
                  <a:pt x="197" y="319"/>
                </a:lnTo>
                <a:lnTo>
                  <a:pt x="174" y="310"/>
                </a:lnTo>
                <a:lnTo>
                  <a:pt x="104" y="318"/>
                </a:lnTo>
                <a:lnTo>
                  <a:pt x="53" y="338"/>
                </a:lnTo>
                <a:lnTo>
                  <a:pt x="53" y="365"/>
                </a:lnTo>
                <a:lnTo>
                  <a:pt x="62" y="382"/>
                </a:lnTo>
                <a:lnTo>
                  <a:pt x="70" y="382"/>
                </a:lnTo>
                <a:lnTo>
                  <a:pt x="77" y="403"/>
                </a:lnTo>
                <a:lnTo>
                  <a:pt x="64" y="414"/>
                </a:lnTo>
                <a:lnTo>
                  <a:pt x="58" y="433"/>
                </a:lnTo>
                <a:lnTo>
                  <a:pt x="0" y="487"/>
                </a:lnTo>
                <a:lnTo>
                  <a:pt x="20" y="517"/>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41" name="Freeform 985"/>
          <p:cNvSpPr>
            <a:spLocks/>
          </p:cNvSpPr>
          <p:nvPr/>
        </p:nvSpPr>
        <p:spPr bwMode="auto">
          <a:xfrm>
            <a:off x="7950270" y="1331168"/>
            <a:ext cx="523309" cy="989268"/>
          </a:xfrm>
          <a:custGeom>
            <a:avLst/>
            <a:gdLst>
              <a:gd name="T0" fmla="*/ 0 w 399"/>
              <a:gd name="T1" fmla="*/ 164 h 610"/>
              <a:gd name="T2" fmla="*/ 12 w 399"/>
              <a:gd name="T3" fmla="*/ 165 h 610"/>
              <a:gd name="T4" fmla="*/ 13 w 399"/>
              <a:gd name="T5" fmla="*/ 146 h 610"/>
              <a:gd name="T6" fmla="*/ 27 w 399"/>
              <a:gd name="T7" fmla="*/ 118 h 610"/>
              <a:gd name="T8" fmla="*/ 20 w 399"/>
              <a:gd name="T9" fmla="*/ 98 h 610"/>
              <a:gd name="T10" fmla="*/ 49 w 399"/>
              <a:gd name="T11" fmla="*/ 2 h 610"/>
              <a:gd name="T12" fmla="*/ 55 w 399"/>
              <a:gd name="T13" fmla="*/ 2 h 610"/>
              <a:gd name="T14" fmla="*/ 57 w 399"/>
              <a:gd name="T15" fmla="*/ 14 h 610"/>
              <a:gd name="T16" fmla="*/ 86 w 399"/>
              <a:gd name="T17" fmla="*/ 4 h 610"/>
              <a:gd name="T18" fmla="*/ 87 w 399"/>
              <a:gd name="T19" fmla="*/ 0 h 610"/>
              <a:gd name="T20" fmla="*/ 110 w 399"/>
              <a:gd name="T21" fmla="*/ 5 h 610"/>
              <a:gd name="T22" fmla="*/ 147 w 399"/>
              <a:gd name="T23" fmla="*/ 99 h 610"/>
              <a:gd name="T24" fmla="*/ 164 w 399"/>
              <a:gd name="T25" fmla="*/ 100 h 610"/>
              <a:gd name="T26" fmla="*/ 195 w 399"/>
              <a:gd name="T27" fmla="*/ 135 h 610"/>
              <a:gd name="T28" fmla="*/ 190 w 399"/>
              <a:gd name="T29" fmla="*/ 142 h 610"/>
              <a:gd name="T30" fmla="*/ 200 w 399"/>
              <a:gd name="T31" fmla="*/ 142 h 610"/>
              <a:gd name="T32" fmla="*/ 193 w 399"/>
              <a:gd name="T33" fmla="*/ 159 h 610"/>
              <a:gd name="T34" fmla="*/ 178 w 399"/>
              <a:gd name="T35" fmla="*/ 170 h 610"/>
              <a:gd name="T36" fmla="*/ 161 w 399"/>
              <a:gd name="T37" fmla="*/ 178 h 610"/>
              <a:gd name="T38" fmla="*/ 159 w 399"/>
              <a:gd name="T39" fmla="*/ 190 h 610"/>
              <a:gd name="T40" fmla="*/ 150 w 399"/>
              <a:gd name="T41" fmla="*/ 179 h 610"/>
              <a:gd name="T42" fmla="*/ 134 w 399"/>
              <a:gd name="T43" fmla="*/ 192 h 610"/>
              <a:gd name="T44" fmla="*/ 127 w 399"/>
              <a:gd name="T45" fmla="*/ 192 h 610"/>
              <a:gd name="T46" fmla="*/ 120 w 399"/>
              <a:gd name="T47" fmla="*/ 184 h 610"/>
              <a:gd name="T48" fmla="*/ 116 w 399"/>
              <a:gd name="T49" fmla="*/ 221 h 610"/>
              <a:gd name="T50" fmla="*/ 102 w 399"/>
              <a:gd name="T51" fmla="*/ 227 h 610"/>
              <a:gd name="T52" fmla="*/ 95 w 399"/>
              <a:gd name="T53" fmla="*/ 241 h 610"/>
              <a:gd name="T54" fmla="*/ 87 w 399"/>
              <a:gd name="T55" fmla="*/ 241 h 610"/>
              <a:gd name="T56" fmla="*/ 67 w 399"/>
              <a:gd name="T57" fmla="*/ 264 h 610"/>
              <a:gd name="T58" fmla="*/ 66 w 399"/>
              <a:gd name="T59" fmla="*/ 281 h 610"/>
              <a:gd name="T60" fmla="*/ 61 w 399"/>
              <a:gd name="T61" fmla="*/ 287 h 610"/>
              <a:gd name="T62" fmla="*/ 55 w 399"/>
              <a:gd name="T63" fmla="*/ 305 h 610"/>
              <a:gd name="T64" fmla="*/ 37 w 399"/>
              <a:gd name="T65" fmla="*/ 281 h 610"/>
              <a:gd name="T66" fmla="*/ 0 w 399"/>
              <a:gd name="T67" fmla="*/ 164 h 610"/>
              <a:gd name="T68" fmla="*/ 0 w 399"/>
              <a:gd name="T69" fmla="*/ 164 h 61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99"/>
              <a:gd name="T106" fmla="*/ 0 h 610"/>
              <a:gd name="T107" fmla="*/ 399 w 399"/>
              <a:gd name="T108" fmla="*/ 610 h 61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99" h="610">
                <a:moveTo>
                  <a:pt x="0" y="329"/>
                </a:moveTo>
                <a:lnTo>
                  <a:pt x="23" y="331"/>
                </a:lnTo>
                <a:lnTo>
                  <a:pt x="25" y="291"/>
                </a:lnTo>
                <a:lnTo>
                  <a:pt x="53" y="236"/>
                </a:lnTo>
                <a:lnTo>
                  <a:pt x="40" y="196"/>
                </a:lnTo>
                <a:lnTo>
                  <a:pt x="97" y="4"/>
                </a:lnTo>
                <a:lnTo>
                  <a:pt x="110" y="4"/>
                </a:lnTo>
                <a:lnTo>
                  <a:pt x="114" y="29"/>
                </a:lnTo>
                <a:lnTo>
                  <a:pt x="171" y="8"/>
                </a:lnTo>
                <a:lnTo>
                  <a:pt x="173" y="0"/>
                </a:lnTo>
                <a:lnTo>
                  <a:pt x="219" y="10"/>
                </a:lnTo>
                <a:lnTo>
                  <a:pt x="293" y="198"/>
                </a:lnTo>
                <a:lnTo>
                  <a:pt x="327" y="200"/>
                </a:lnTo>
                <a:lnTo>
                  <a:pt x="390" y="270"/>
                </a:lnTo>
                <a:lnTo>
                  <a:pt x="380" y="283"/>
                </a:lnTo>
                <a:lnTo>
                  <a:pt x="399" y="283"/>
                </a:lnTo>
                <a:lnTo>
                  <a:pt x="386" y="318"/>
                </a:lnTo>
                <a:lnTo>
                  <a:pt x="356" y="340"/>
                </a:lnTo>
                <a:lnTo>
                  <a:pt x="322" y="357"/>
                </a:lnTo>
                <a:lnTo>
                  <a:pt x="318" y="380"/>
                </a:lnTo>
                <a:lnTo>
                  <a:pt x="299" y="359"/>
                </a:lnTo>
                <a:lnTo>
                  <a:pt x="268" y="384"/>
                </a:lnTo>
                <a:lnTo>
                  <a:pt x="253" y="384"/>
                </a:lnTo>
                <a:lnTo>
                  <a:pt x="240" y="369"/>
                </a:lnTo>
                <a:lnTo>
                  <a:pt x="232" y="443"/>
                </a:lnTo>
                <a:lnTo>
                  <a:pt x="204" y="454"/>
                </a:lnTo>
                <a:lnTo>
                  <a:pt x="190" y="483"/>
                </a:lnTo>
                <a:lnTo>
                  <a:pt x="173" y="483"/>
                </a:lnTo>
                <a:lnTo>
                  <a:pt x="133" y="527"/>
                </a:lnTo>
                <a:lnTo>
                  <a:pt x="131" y="561"/>
                </a:lnTo>
                <a:lnTo>
                  <a:pt x="122" y="574"/>
                </a:lnTo>
                <a:lnTo>
                  <a:pt x="110" y="610"/>
                </a:lnTo>
                <a:lnTo>
                  <a:pt x="74" y="561"/>
                </a:lnTo>
                <a:lnTo>
                  <a:pt x="0" y="329"/>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43" name="TextBox 42"/>
          <p:cNvSpPr txBox="1"/>
          <p:nvPr/>
        </p:nvSpPr>
        <p:spPr>
          <a:xfrm>
            <a:off x="5379568" y="2247168"/>
            <a:ext cx="455574" cy="369332"/>
          </a:xfrm>
          <a:prstGeom prst="rect">
            <a:avLst/>
          </a:prstGeom>
          <a:noFill/>
        </p:spPr>
        <p:txBody>
          <a:bodyPr wrap="none" rtlCol="0">
            <a:spAutoFit/>
          </a:bodyPr>
          <a:lstStyle/>
          <a:p>
            <a:r>
              <a:rPr lang="en-US" b="1" dirty="0"/>
              <a:t>W</a:t>
            </a:r>
            <a:r>
              <a:rPr lang="en-US" b="1" dirty="0" smtClean="0"/>
              <a:t>I</a:t>
            </a:r>
          </a:p>
        </p:txBody>
      </p:sp>
      <p:sp>
        <p:nvSpPr>
          <p:cNvPr id="44" name="TextBox 43"/>
          <p:cNvSpPr txBox="1"/>
          <p:nvPr/>
        </p:nvSpPr>
        <p:spPr>
          <a:xfrm>
            <a:off x="5173347" y="5374565"/>
            <a:ext cx="421910" cy="369332"/>
          </a:xfrm>
          <a:prstGeom prst="rect">
            <a:avLst/>
          </a:prstGeom>
          <a:noFill/>
        </p:spPr>
        <p:txBody>
          <a:bodyPr wrap="none" rtlCol="0">
            <a:spAutoFit/>
          </a:bodyPr>
          <a:lstStyle/>
          <a:p>
            <a:r>
              <a:rPr lang="en-US" b="1" dirty="0" smtClean="0"/>
              <a:t>LA</a:t>
            </a:r>
          </a:p>
        </p:txBody>
      </p:sp>
      <p:sp>
        <p:nvSpPr>
          <p:cNvPr id="45" name="TextBox 44"/>
          <p:cNvSpPr txBox="1"/>
          <p:nvPr/>
        </p:nvSpPr>
        <p:spPr>
          <a:xfrm>
            <a:off x="4183765" y="5231167"/>
            <a:ext cx="425116" cy="369332"/>
          </a:xfrm>
          <a:prstGeom prst="rect">
            <a:avLst/>
          </a:prstGeom>
          <a:noFill/>
        </p:spPr>
        <p:txBody>
          <a:bodyPr wrap="none" rtlCol="0">
            <a:spAutoFit/>
          </a:bodyPr>
          <a:lstStyle/>
          <a:p>
            <a:r>
              <a:rPr lang="en-US" b="1" dirty="0" smtClean="0"/>
              <a:t>TX</a:t>
            </a:r>
          </a:p>
        </p:txBody>
      </p:sp>
      <p:sp>
        <p:nvSpPr>
          <p:cNvPr id="46" name="TextBox 45"/>
          <p:cNvSpPr txBox="1"/>
          <p:nvPr/>
        </p:nvSpPr>
        <p:spPr>
          <a:xfrm>
            <a:off x="1746690" y="3039372"/>
            <a:ext cx="473206" cy="369332"/>
          </a:xfrm>
          <a:prstGeom prst="rect">
            <a:avLst/>
          </a:prstGeom>
          <a:noFill/>
        </p:spPr>
        <p:txBody>
          <a:bodyPr wrap="none" rtlCol="0">
            <a:spAutoFit/>
          </a:bodyPr>
          <a:lstStyle/>
          <a:p>
            <a:r>
              <a:rPr lang="en-US" b="1" dirty="0" smtClean="0"/>
              <a:t>NV</a:t>
            </a:r>
          </a:p>
        </p:txBody>
      </p:sp>
      <p:sp>
        <p:nvSpPr>
          <p:cNvPr id="47" name="TextBox 46"/>
          <p:cNvSpPr txBox="1"/>
          <p:nvPr/>
        </p:nvSpPr>
        <p:spPr>
          <a:xfrm>
            <a:off x="5458704" y="4882799"/>
            <a:ext cx="611065" cy="369332"/>
          </a:xfrm>
          <a:prstGeom prst="rect">
            <a:avLst/>
          </a:prstGeom>
          <a:noFill/>
        </p:spPr>
        <p:txBody>
          <a:bodyPr wrap="none" rtlCol="0">
            <a:spAutoFit/>
          </a:bodyPr>
          <a:lstStyle/>
          <a:p>
            <a:r>
              <a:rPr lang="en-US" b="1" dirty="0" smtClean="0"/>
              <a:t>MS*</a:t>
            </a:r>
          </a:p>
        </p:txBody>
      </p:sp>
      <p:sp>
        <p:nvSpPr>
          <p:cNvPr id="48" name="TextBox 47"/>
          <p:cNvSpPr txBox="1"/>
          <p:nvPr/>
        </p:nvSpPr>
        <p:spPr>
          <a:xfrm>
            <a:off x="6351677" y="3105788"/>
            <a:ext cx="486030" cy="369332"/>
          </a:xfrm>
          <a:prstGeom prst="rect">
            <a:avLst/>
          </a:prstGeom>
          <a:noFill/>
        </p:spPr>
        <p:txBody>
          <a:bodyPr wrap="none" rtlCol="0">
            <a:spAutoFit/>
          </a:bodyPr>
          <a:lstStyle/>
          <a:p>
            <a:r>
              <a:rPr lang="en-US" b="1" dirty="0" smtClean="0"/>
              <a:t>OH</a:t>
            </a:r>
          </a:p>
        </p:txBody>
      </p:sp>
      <p:sp>
        <p:nvSpPr>
          <p:cNvPr id="50" name="TextBox 49"/>
          <p:cNvSpPr txBox="1"/>
          <p:nvPr/>
        </p:nvSpPr>
        <p:spPr>
          <a:xfrm>
            <a:off x="762000" y="6216083"/>
            <a:ext cx="5868210" cy="372411"/>
          </a:xfrm>
          <a:prstGeom prst="rect">
            <a:avLst/>
          </a:prstGeom>
          <a:noFill/>
        </p:spPr>
        <p:txBody>
          <a:bodyPr wrap="none" rtlCol="0">
            <a:spAutoFit/>
          </a:bodyPr>
          <a:lstStyle/>
          <a:p>
            <a:r>
              <a:rPr lang="en-US" sz="1400" dirty="0" smtClean="0"/>
              <a:t>Parents must be present and consent AND minor must be at least 18 years old</a:t>
            </a:r>
            <a:endParaRPr lang="en-US" sz="1400" dirty="0"/>
          </a:p>
        </p:txBody>
      </p:sp>
      <p:sp>
        <p:nvSpPr>
          <p:cNvPr id="51" name="Rectangle 50"/>
          <p:cNvSpPr/>
          <p:nvPr/>
        </p:nvSpPr>
        <p:spPr>
          <a:xfrm>
            <a:off x="629274" y="5909576"/>
            <a:ext cx="178946" cy="17143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p>
        </p:txBody>
      </p:sp>
      <p:sp>
        <p:nvSpPr>
          <p:cNvPr id="52" name="Rectangle 51"/>
          <p:cNvSpPr/>
          <p:nvPr/>
        </p:nvSpPr>
        <p:spPr>
          <a:xfrm>
            <a:off x="609600" y="6271601"/>
            <a:ext cx="178946" cy="171434"/>
          </a:xfrm>
          <a:prstGeom prst="rect">
            <a:avLst/>
          </a:prstGeom>
          <a:solidFill>
            <a:schemeClr val="accent5">
              <a:lumMod val="40000"/>
              <a:lumOff val="6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770617" y="5867400"/>
            <a:ext cx="2963183" cy="307777"/>
          </a:xfrm>
          <a:prstGeom prst="rect">
            <a:avLst/>
          </a:prstGeom>
          <a:noFill/>
        </p:spPr>
        <p:txBody>
          <a:bodyPr wrap="none" rtlCol="0">
            <a:spAutoFit/>
          </a:bodyPr>
          <a:lstStyle/>
          <a:p>
            <a:r>
              <a:rPr lang="en-US" sz="1400" dirty="0" smtClean="0"/>
              <a:t>Parents must be present and consent</a:t>
            </a:r>
            <a:endParaRPr lang="en-US" sz="1400" dirty="0"/>
          </a:p>
        </p:txBody>
      </p:sp>
      <p:sp>
        <p:nvSpPr>
          <p:cNvPr id="54" name="TextBox 53"/>
          <p:cNvSpPr txBox="1"/>
          <p:nvPr/>
        </p:nvSpPr>
        <p:spPr>
          <a:xfrm>
            <a:off x="570614" y="5486400"/>
            <a:ext cx="2934586" cy="369332"/>
          </a:xfrm>
          <a:prstGeom prst="rect">
            <a:avLst/>
          </a:prstGeom>
          <a:noFill/>
        </p:spPr>
        <p:txBody>
          <a:bodyPr wrap="none" rtlCol="0">
            <a:spAutoFit/>
          </a:bodyPr>
          <a:lstStyle/>
          <a:p>
            <a:r>
              <a:rPr lang="en-US" b="1" u="sng" dirty="0" err="1" smtClean="0"/>
              <a:t>Permissable</a:t>
            </a:r>
            <a:r>
              <a:rPr lang="en-US" b="1" u="sng" dirty="0" smtClean="0"/>
              <a:t> to serve minors:</a:t>
            </a:r>
            <a:endParaRPr lang="en-US" b="1" u="sng" dirty="0"/>
          </a:p>
        </p:txBody>
      </p:sp>
      <p:sp>
        <p:nvSpPr>
          <p:cNvPr id="55" name="Freeform 943"/>
          <p:cNvSpPr>
            <a:spLocks/>
          </p:cNvSpPr>
          <p:nvPr/>
        </p:nvSpPr>
        <p:spPr bwMode="auto">
          <a:xfrm>
            <a:off x="2391384" y="1239984"/>
            <a:ext cx="1462644" cy="1122249"/>
          </a:xfrm>
          <a:custGeom>
            <a:avLst/>
            <a:gdLst>
              <a:gd name="T0" fmla="*/ 9 w 1118"/>
              <a:gd name="T1" fmla="*/ 87 h 692"/>
              <a:gd name="T2" fmla="*/ 10 w 1118"/>
              <a:gd name="T3" fmla="*/ 102 h 692"/>
              <a:gd name="T4" fmla="*/ 5 w 1118"/>
              <a:gd name="T5" fmla="*/ 104 h 692"/>
              <a:gd name="T6" fmla="*/ 22 w 1118"/>
              <a:gd name="T7" fmla="*/ 120 h 692"/>
              <a:gd name="T8" fmla="*/ 39 w 1118"/>
              <a:gd name="T9" fmla="*/ 162 h 692"/>
              <a:gd name="T10" fmla="*/ 44 w 1118"/>
              <a:gd name="T11" fmla="*/ 199 h 692"/>
              <a:gd name="T12" fmla="*/ 47 w 1118"/>
              <a:gd name="T13" fmla="*/ 219 h 692"/>
              <a:gd name="T14" fmla="*/ 35 w 1118"/>
              <a:gd name="T15" fmla="*/ 238 h 692"/>
              <a:gd name="T16" fmla="*/ 43 w 1118"/>
              <a:gd name="T17" fmla="*/ 246 h 692"/>
              <a:gd name="T18" fmla="*/ 67 w 1118"/>
              <a:gd name="T19" fmla="*/ 234 h 692"/>
              <a:gd name="T20" fmla="*/ 81 w 1118"/>
              <a:gd name="T21" fmla="*/ 300 h 692"/>
              <a:gd name="T22" fmla="*/ 92 w 1118"/>
              <a:gd name="T23" fmla="*/ 304 h 692"/>
              <a:gd name="T24" fmla="*/ 94 w 1118"/>
              <a:gd name="T25" fmla="*/ 323 h 692"/>
              <a:gd name="T26" fmla="*/ 102 w 1118"/>
              <a:gd name="T27" fmla="*/ 331 h 692"/>
              <a:gd name="T28" fmla="*/ 123 w 1118"/>
              <a:gd name="T29" fmla="*/ 330 h 692"/>
              <a:gd name="T30" fmla="*/ 170 w 1118"/>
              <a:gd name="T31" fmla="*/ 330 h 692"/>
              <a:gd name="T32" fmla="*/ 189 w 1118"/>
              <a:gd name="T33" fmla="*/ 339 h 692"/>
              <a:gd name="T34" fmla="*/ 195 w 1118"/>
              <a:gd name="T35" fmla="*/ 305 h 692"/>
              <a:gd name="T36" fmla="*/ 347 w 1118"/>
              <a:gd name="T37" fmla="*/ 327 h 692"/>
              <a:gd name="T38" fmla="*/ 534 w 1118"/>
              <a:gd name="T39" fmla="*/ 346 h 692"/>
              <a:gd name="T40" fmla="*/ 540 w 1118"/>
              <a:gd name="T41" fmla="*/ 284 h 692"/>
              <a:gd name="T42" fmla="*/ 559 w 1118"/>
              <a:gd name="T43" fmla="*/ 81 h 692"/>
              <a:gd name="T44" fmla="*/ 311 w 1118"/>
              <a:gd name="T45" fmla="*/ 52 h 692"/>
              <a:gd name="T46" fmla="*/ 188 w 1118"/>
              <a:gd name="T47" fmla="*/ 34 h 692"/>
              <a:gd name="T48" fmla="*/ 14 w 1118"/>
              <a:gd name="T49" fmla="*/ 0 h 692"/>
              <a:gd name="T50" fmla="*/ 0 w 1118"/>
              <a:gd name="T51" fmla="*/ 65 h 692"/>
              <a:gd name="T52" fmla="*/ 9 w 1118"/>
              <a:gd name="T53" fmla="*/ 87 h 692"/>
              <a:gd name="T54" fmla="*/ 9 w 1118"/>
              <a:gd name="T55" fmla="*/ 87 h 69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18"/>
              <a:gd name="T85" fmla="*/ 0 h 692"/>
              <a:gd name="T86" fmla="*/ 1118 w 1118"/>
              <a:gd name="T87" fmla="*/ 692 h 69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18" h="692">
                <a:moveTo>
                  <a:pt x="19" y="175"/>
                </a:moveTo>
                <a:lnTo>
                  <a:pt x="21" y="204"/>
                </a:lnTo>
                <a:lnTo>
                  <a:pt x="11" y="209"/>
                </a:lnTo>
                <a:lnTo>
                  <a:pt x="44" y="240"/>
                </a:lnTo>
                <a:lnTo>
                  <a:pt x="78" y="323"/>
                </a:lnTo>
                <a:lnTo>
                  <a:pt x="89" y="398"/>
                </a:lnTo>
                <a:lnTo>
                  <a:pt x="95" y="438"/>
                </a:lnTo>
                <a:lnTo>
                  <a:pt x="70" y="476"/>
                </a:lnTo>
                <a:lnTo>
                  <a:pt x="87" y="493"/>
                </a:lnTo>
                <a:lnTo>
                  <a:pt x="133" y="468"/>
                </a:lnTo>
                <a:lnTo>
                  <a:pt x="163" y="599"/>
                </a:lnTo>
                <a:lnTo>
                  <a:pt x="184" y="607"/>
                </a:lnTo>
                <a:lnTo>
                  <a:pt x="188" y="645"/>
                </a:lnTo>
                <a:lnTo>
                  <a:pt x="205" y="662"/>
                </a:lnTo>
                <a:lnTo>
                  <a:pt x="247" y="660"/>
                </a:lnTo>
                <a:lnTo>
                  <a:pt x="340" y="660"/>
                </a:lnTo>
                <a:lnTo>
                  <a:pt x="378" y="677"/>
                </a:lnTo>
                <a:lnTo>
                  <a:pt x="390" y="609"/>
                </a:lnTo>
                <a:lnTo>
                  <a:pt x="694" y="654"/>
                </a:lnTo>
                <a:lnTo>
                  <a:pt x="1068" y="692"/>
                </a:lnTo>
                <a:lnTo>
                  <a:pt x="1080" y="567"/>
                </a:lnTo>
                <a:lnTo>
                  <a:pt x="1118" y="162"/>
                </a:lnTo>
                <a:lnTo>
                  <a:pt x="622" y="105"/>
                </a:lnTo>
                <a:lnTo>
                  <a:pt x="376" y="67"/>
                </a:lnTo>
                <a:lnTo>
                  <a:pt x="28" y="0"/>
                </a:lnTo>
                <a:lnTo>
                  <a:pt x="0" y="130"/>
                </a:lnTo>
                <a:lnTo>
                  <a:pt x="19" y="175"/>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56" name="Freeform 983"/>
          <p:cNvSpPr>
            <a:spLocks/>
          </p:cNvSpPr>
          <p:nvPr/>
        </p:nvSpPr>
        <p:spPr bwMode="auto">
          <a:xfrm>
            <a:off x="7675753" y="1931062"/>
            <a:ext cx="232871" cy="548152"/>
          </a:xfrm>
          <a:custGeom>
            <a:avLst/>
            <a:gdLst>
              <a:gd name="T0" fmla="*/ 14 w 177"/>
              <a:gd name="T1" fmla="*/ 69 h 339"/>
              <a:gd name="T2" fmla="*/ 18 w 177"/>
              <a:gd name="T3" fmla="*/ 100 h 339"/>
              <a:gd name="T4" fmla="*/ 41 w 177"/>
              <a:gd name="T5" fmla="*/ 169 h 339"/>
              <a:gd name="T6" fmla="*/ 80 w 177"/>
              <a:gd name="T7" fmla="*/ 161 h 339"/>
              <a:gd name="T8" fmla="*/ 77 w 177"/>
              <a:gd name="T9" fmla="*/ 62 h 339"/>
              <a:gd name="T10" fmla="*/ 88 w 177"/>
              <a:gd name="T11" fmla="*/ 43 h 339"/>
              <a:gd name="T12" fmla="*/ 89 w 177"/>
              <a:gd name="T13" fmla="*/ 0 h 339"/>
              <a:gd name="T14" fmla="*/ 0 w 177"/>
              <a:gd name="T15" fmla="*/ 21 h 339"/>
              <a:gd name="T16" fmla="*/ 14 w 177"/>
              <a:gd name="T17" fmla="*/ 69 h 339"/>
              <a:gd name="T18" fmla="*/ 14 w 177"/>
              <a:gd name="T19" fmla="*/ 69 h 3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339"/>
              <a:gd name="T32" fmla="*/ 177 w 177"/>
              <a:gd name="T33" fmla="*/ 339 h 3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339">
                <a:moveTo>
                  <a:pt x="28" y="139"/>
                </a:moveTo>
                <a:lnTo>
                  <a:pt x="36" y="200"/>
                </a:lnTo>
                <a:lnTo>
                  <a:pt x="82" y="339"/>
                </a:lnTo>
                <a:lnTo>
                  <a:pt x="160" y="322"/>
                </a:lnTo>
                <a:lnTo>
                  <a:pt x="154" y="124"/>
                </a:lnTo>
                <a:lnTo>
                  <a:pt x="175" y="86"/>
                </a:lnTo>
                <a:lnTo>
                  <a:pt x="177" y="0"/>
                </a:lnTo>
                <a:lnTo>
                  <a:pt x="0" y="42"/>
                </a:lnTo>
                <a:lnTo>
                  <a:pt x="28" y="139"/>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57" name="Freeform 971"/>
          <p:cNvSpPr>
            <a:spLocks/>
          </p:cNvSpPr>
          <p:nvPr/>
        </p:nvSpPr>
        <p:spPr bwMode="auto">
          <a:xfrm>
            <a:off x="6686268" y="3166987"/>
            <a:ext cx="638436" cy="768710"/>
          </a:xfrm>
          <a:custGeom>
            <a:avLst/>
            <a:gdLst>
              <a:gd name="T0" fmla="*/ 0 w 489"/>
              <a:gd name="T1" fmla="*/ 164 h 473"/>
              <a:gd name="T2" fmla="*/ 8 w 489"/>
              <a:gd name="T3" fmla="*/ 196 h 473"/>
              <a:gd name="T4" fmla="*/ 40 w 489"/>
              <a:gd name="T5" fmla="*/ 219 h 473"/>
              <a:gd name="T6" fmla="*/ 55 w 489"/>
              <a:gd name="T7" fmla="*/ 237 h 473"/>
              <a:gd name="T8" fmla="*/ 102 w 489"/>
              <a:gd name="T9" fmla="*/ 218 h 473"/>
              <a:gd name="T10" fmla="*/ 123 w 489"/>
              <a:gd name="T11" fmla="*/ 215 h 473"/>
              <a:gd name="T12" fmla="*/ 134 w 489"/>
              <a:gd name="T13" fmla="*/ 201 h 473"/>
              <a:gd name="T14" fmla="*/ 152 w 489"/>
              <a:gd name="T15" fmla="*/ 129 h 473"/>
              <a:gd name="T16" fmla="*/ 172 w 489"/>
              <a:gd name="T17" fmla="*/ 138 h 473"/>
              <a:gd name="T18" fmla="*/ 210 w 489"/>
              <a:gd name="T19" fmla="*/ 61 h 473"/>
              <a:gd name="T20" fmla="*/ 239 w 489"/>
              <a:gd name="T21" fmla="*/ 77 h 473"/>
              <a:gd name="T22" fmla="*/ 244 w 489"/>
              <a:gd name="T23" fmla="*/ 64 h 473"/>
              <a:gd name="T24" fmla="*/ 223 w 489"/>
              <a:gd name="T25" fmla="*/ 47 h 473"/>
              <a:gd name="T26" fmla="*/ 207 w 489"/>
              <a:gd name="T27" fmla="*/ 49 h 473"/>
              <a:gd name="T28" fmla="*/ 201 w 489"/>
              <a:gd name="T29" fmla="*/ 57 h 473"/>
              <a:gd name="T30" fmla="*/ 172 w 489"/>
              <a:gd name="T31" fmla="*/ 66 h 473"/>
              <a:gd name="T32" fmla="*/ 153 w 489"/>
              <a:gd name="T33" fmla="*/ 87 h 473"/>
              <a:gd name="T34" fmla="*/ 147 w 489"/>
              <a:gd name="T35" fmla="*/ 53 h 473"/>
              <a:gd name="T36" fmla="*/ 94 w 489"/>
              <a:gd name="T37" fmla="*/ 62 h 473"/>
              <a:gd name="T38" fmla="*/ 84 w 489"/>
              <a:gd name="T39" fmla="*/ 0 h 473"/>
              <a:gd name="T40" fmla="*/ 76 w 489"/>
              <a:gd name="T41" fmla="*/ 6 h 473"/>
              <a:gd name="T42" fmla="*/ 81 w 489"/>
              <a:gd name="T43" fmla="*/ 17 h 473"/>
              <a:gd name="T44" fmla="*/ 74 w 489"/>
              <a:gd name="T45" fmla="*/ 71 h 473"/>
              <a:gd name="T46" fmla="*/ 36 w 489"/>
              <a:gd name="T47" fmla="*/ 105 h 473"/>
              <a:gd name="T48" fmla="*/ 30 w 489"/>
              <a:gd name="T49" fmla="*/ 128 h 473"/>
              <a:gd name="T50" fmla="*/ 20 w 489"/>
              <a:gd name="T51" fmla="*/ 122 h 473"/>
              <a:gd name="T52" fmla="*/ 16 w 489"/>
              <a:gd name="T53" fmla="*/ 149 h 473"/>
              <a:gd name="T54" fmla="*/ 0 w 489"/>
              <a:gd name="T55" fmla="*/ 164 h 473"/>
              <a:gd name="T56" fmla="*/ 0 w 489"/>
              <a:gd name="T57" fmla="*/ 164 h 473"/>
              <a:gd name="T58" fmla="*/ 0 w 489"/>
              <a:gd name="T59" fmla="*/ 164 h 47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89"/>
              <a:gd name="T91" fmla="*/ 0 h 473"/>
              <a:gd name="T92" fmla="*/ 489 w 489"/>
              <a:gd name="T93" fmla="*/ 473 h 47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89" h="473">
                <a:moveTo>
                  <a:pt x="0" y="327"/>
                </a:moveTo>
                <a:lnTo>
                  <a:pt x="17" y="391"/>
                </a:lnTo>
                <a:lnTo>
                  <a:pt x="80" y="437"/>
                </a:lnTo>
                <a:lnTo>
                  <a:pt x="111" y="473"/>
                </a:lnTo>
                <a:lnTo>
                  <a:pt x="204" y="435"/>
                </a:lnTo>
                <a:lnTo>
                  <a:pt x="246" y="429"/>
                </a:lnTo>
                <a:lnTo>
                  <a:pt x="268" y="401"/>
                </a:lnTo>
                <a:lnTo>
                  <a:pt x="304" y="258"/>
                </a:lnTo>
                <a:lnTo>
                  <a:pt x="344" y="275"/>
                </a:lnTo>
                <a:lnTo>
                  <a:pt x="420" y="122"/>
                </a:lnTo>
                <a:lnTo>
                  <a:pt x="479" y="154"/>
                </a:lnTo>
                <a:lnTo>
                  <a:pt x="489" y="127"/>
                </a:lnTo>
                <a:lnTo>
                  <a:pt x="447" y="93"/>
                </a:lnTo>
                <a:lnTo>
                  <a:pt x="415" y="97"/>
                </a:lnTo>
                <a:lnTo>
                  <a:pt x="403" y="114"/>
                </a:lnTo>
                <a:lnTo>
                  <a:pt x="344" y="131"/>
                </a:lnTo>
                <a:lnTo>
                  <a:pt x="306" y="173"/>
                </a:lnTo>
                <a:lnTo>
                  <a:pt x="295" y="106"/>
                </a:lnTo>
                <a:lnTo>
                  <a:pt x="189" y="123"/>
                </a:lnTo>
                <a:lnTo>
                  <a:pt x="168" y="0"/>
                </a:lnTo>
                <a:lnTo>
                  <a:pt x="152" y="11"/>
                </a:lnTo>
                <a:lnTo>
                  <a:pt x="162" y="34"/>
                </a:lnTo>
                <a:lnTo>
                  <a:pt x="149" y="142"/>
                </a:lnTo>
                <a:lnTo>
                  <a:pt x="73" y="209"/>
                </a:lnTo>
                <a:lnTo>
                  <a:pt x="61" y="255"/>
                </a:lnTo>
                <a:lnTo>
                  <a:pt x="40" y="243"/>
                </a:lnTo>
                <a:lnTo>
                  <a:pt x="33" y="298"/>
                </a:lnTo>
                <a:lnTo>
                  <a:pt x="0" y="327"/>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58" name="Freeform 973"/>
          <p:cNvSpPr>
            <a:spLocks/>
          </p:cNvSpPr>
          <p:nvPr/>
        </p:nvSpPr>
        <p:spPr bwMode="auto">
          <a:xfrm>
            <a:off x="6576807" y="3374566"/>
            <a:ext cx="1104178" cy="752494"/>
          </a:xfrm>
          <a:custGeom>
            <a:avLst/>
            <a:gdLst>
              <a:gd name="T0" fmla="*/ 39 w 844"/>
              <a:gd name="T1" fmla="*/ 207 h 463"/>
              <a:gd name="T2" fmla="*/ 40 w 844"/>
              <a:gd name="T3" fmla="*/ 201 h 463"/>
              <a:gd name="T4" fmla="*/ 67 w 844"/>
              <a:gd name="T5" fmla="*/ 176 h 463"/>
              <a:gd name="T6" fmla="*/ 82 w 844"/>
              <a:gd name="T7" fmla="*/ 158 h 463"/>
              <a:gd name="T8" fmla="*/ 97 w 844"/>
              <a:gd name="T9" fmla="*/ 176 h 463"/>
              <a:gd name="T10" fmla="*/ 144 w 844"/>
              <a:gd name="T11" fmla="*/ 157 h 463"/>
              <a:gd name="T12" fmla="*/ 165 w 844"/>
              <a:gd name="T13" fmla="*/ 154 h 463"/>
              <a:gd name="T14" fmla="*/ 176 w 844"/>
              <a:gd name="T15" fmla="*/ 140 h 463"/>
              <a:gd name="T16" fmla="*/ 194 w 844"/>
              <a:gd name="T17" fmla="*/ 68 h 463"/>
              <a:gd name="T18" fmla="*/ 213 w 844"/>
              <a:gd name="T19" fmla="*/ 77 h 463"/>
              <a:gd name="T20" fmla="*/ 251 w 844"/>
              <a:gd name="T21" fmla="*/ 0 h 463"/>
              <a:gd name="T22" fmla="*/ 281 w 844"/>
              <a:gd name="T23" fmla="*/ 16 h 463"/>
              <a:gd name="T24" fmla="*/ 286 w 844"/>
              <a:gd name="T25" fmla="*/ 3 h 463"/>
              <a:gd name="T26" fmla="*/ 300 w 844"/>
              <a:gd name="T27" fmla="*/ 7 h 463"/>
              <a:gd name="T28" fmla="*/ 327 w 844"/>
              <a:gd name="T29" fmla="*/ 30 h 463"/>
              <a:gd name="T30" fmla="*/ 318 w 844"/>
              <a:gd name="T31" fmla="*/ 53 h 463"/>
              <a:gd name="T32" fmla="*/ 321 w 844"/>
              <a:gd name="T33" fmla="*/ 64 h 463"/>
              <a:gd name="T34" fmla="*/ 333 w 844"/>
              <a:gd name="T35" fmla="*/ 59 h 463"/>
              <a:gd name="T36" fmla="*/ 341 w 844"/>
              <a:gd name="T37" fmla="*/ 69 h 463"/>
              <a:gd name="T38" fmla="*/ 382 w 844"/>
              <a:gd name="T39" fmla="*/ 83 h 463"/>
              <a:gd name="T40" fmla="*/ 344 w 844"/>
              <a:gd name="T41" fmla="*/ 81 h 463"/>
              <a:gd name="T42" fmla="*/ 384 w 844"/>
              <a:gd name="T43" fmla="*/ 116 h 463"/>
              <a:gd name="T44" fmla="*/ 359 w 844"/>
              <a:gd name="T45" fmla="*/ 112 h 463"/>
              <a:gd name="T46" fmla="*/ 410 w 844"/>
              <a:gd name="T47" fmla="*/ 144 h 463"/>
              <a:gd name="T48" fmla="*/ 422 w 844"/>
              <a:gd name="T49" fmla="*/ 166 h 463"/>
              <a:gd name="T50" fmla="*/ 414 w 844"/>
              <a:gd name="T51" fmla="*/ 163 h 463"/>
              <a:gd name="T52" fmla="*/ 412 w 844"/>
              <a:gd name="T53" fmla="*/ 169 h 463"/>
              <a:gd name="T54" fmla="*/ 246 w 844"/>
              <a:gd name="T55" fmla="*/ 201 h 463"/>
              <a:gd name="T56" fmla="*/ 108 w 844"/>
              <a:gd name="T57" fmla="*/ 218 h 463"/>
              <a:gd name="T58" fmla="*/ 0 w 844"/>
              <a:gd name="T59" fmla="*/ 232 h 463"/>
              <a:gd name="T60" fmla="*/ 39 w 844"/>
              <a:gd name="T61" fmla="*/ 207 h 463"/>
              <a:gd name="T62" fmla="*/ 39 w 844"/>
              <a:gd name="T63" fmla="*/ 207 h 4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844"/>
              <a:gd name="T97" fmla="*/ 0 h 463"/>
              <a:gd name="T98" fmla="*/ 844 w 844"/>
              <a:gd name="T99" fmla="*/ 463 h 4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844" h="463">
                <a:moveTo>
                  <a:pt x="78" y="414"/>
                </a:moveTo>
                <a:lnTo>
                  <a:pt x="79" y="402"/>
                </a:lnTo>
                <a:lnTo>
                  <a:pt x="133" y="351"/>
                </a:lnTo>
                <a:lnTo>
                  <a:pt x="163" y="315"/>
                </a:lnTo>
                <a:lnTo>
                  <a:pt x="194" y="351"/>
                </a:lnTo>
                <a:lnTo>
                  <a:pt x="287" y="313"/>
                </a:lnTo>
                <a:lnTo>
                  <a:pt x="329" y="307"/>
                </a:lnTo>
                <a:lnTo>
                  <a:pt x="351" y="279"/>
                </a:lnTo>
                <a:lnTo>
                  <a:pt x="387" y="136"/>
                </a:lnTo>
                <a:lnTo>
                  <a:pt x="427" y="153"/>
                </a:lnTo>
                <a:lnTo>
                  <a:pt x="503" y="0"/>
                </a:lnTo>
                <a:lnTo>
                  <a:pt x="562" y="32"/>
                </a:lnTo>
                <a:lnTo>
                  <a:pt x="572" y="5"/>
                </a:lnTo>
                <a:lnTo>
                  <a:pt x="600" y="13"/>
                </a:lnTo>
                <a:lnTo>
                  <a:pt x="654" y="60"/>
                </a:lnTo>
                <a:lnTo>
                  <a:pt x="635" y="106"/>
                </a:lnTo>
                <a:lnTo>
                  <a:pt x="642" y="127"/>
                </a:lnTo>
                <a:lnTo>
                  <a:pt x="665" y="117"/>
                </a:lnTo>
                <a:lnTo>
                  <a:pt x="682" y="138"/>
                </a:lnTo>
                <a:lnTo>
                  <a:pt x="764" y="165"/>
                </a:lnTo>
                <a:lnTo>
                  <a:pt x="688" y="161"/>
                </a:lnTo>
                <a:lnTo>
                  <a:pt x="768" y="231"/>
                </a:lnTo>
                <a:lnTo>
                  <a:pt x="718" y="224"/>
                </a:lnTo>
                <a:lnTo>
                  <a:pt x="819" y="288"/>
                </a:lnTo>
                <a:lnTo>
                  <a:pt x="844" y="332"/>
                </a:lnTo>
                <a:lnTo>
                  <a:pt x="827" y="326"/>
                </a:lnTo>
                <a:lnTo>
                  <a:pt x="823" y="338"/>
                </a:lnTo>
                <a:lnTo>
                  <a:pt x="492" y="401"/>
                </a:lnTo>
                <a:lnTo>
                  <a:pt x="216" y="435"/>
                </a:lnTo>
                <a:lnTo>
                  <a:pt x="0" y="463"/>
                </a:lnTo>
                <a:lnTo>
                  <a:pt x="78" y="414"/>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59" name="Freeform 976"/>
          <p:cNvSpPr>
            <a:spLocks/>
          </p:cNvSpPr>
          <p:nvPr/>
        </p:nvSpPr>
        <p:spPr bwMode="auto">
          <a:xfrm>
            <a:off x="6878170" y="2726730"/>
            <a:ext cx="829443" cy="645458"/>
          </a:xfrm>
          <a:custGeom>
            <a:avLst/>
            <a:gdLst>
              <a:gd name="T0" fmla="*/ 25 w 635"/>
              <a:gd name="T1" fmla="*/ 199 h 397"/>
              <a:gd name="T2" fmla="*/ 78 w 635"/>
              <a:gd name="T3" fmla="*/ 190 h 397"/>
              <a:gd name="T4" fmla="*/ 268 w 635"/>
              <a:gd name="T5" fmla="*/ 154 h 397"/>
              <a:gd name="T6" fmla="*/ 276 w 635"/>
              <a:gd name="T7" fmla="*/ 146 h 397"/>
              <a:gd name="T8" fmla="*/ 287 w 635"/>
              <a:gd name="T9" fmla="*/ 146 h 397"/>
              <a:gd name="T10" fmla="*/ 299 w 635"/>
              <a:gd name="T11" fmla="*/ 137 h 397"/>
              <a:gd name="T12" fmla="*/ 317 w 635"/>
              <a:gd name="T13" fmla="*/ 114 h 397"/>
              <a:gd name="T14" fmla="*/ 286 w 635"/>
              <a:gd name="T15" fmla="*/ 90 h 397"/>
              <a:gd name="T16" fmla="*/ 285 w 635"/>
              <a:gd name="T17" fmla="*/ 67 h 397"/>
              <a:gd name="T18" fmla="*/ 299 w 635"/>
              <a:gd name="T19" fmla="*/ 35 h 397"/>
              <a:gd name="T20" fmla="*/ 278 w 635"/>
              <a:gd name="T21" fmla="*/ 24 h 397"/>
              <a:gd name="T22" fmla="*/ 256 w 635"/>
              <a:gd name="T23" fmla="*/ 0 h 397"/>
              <a:gd name="T24" fmla="*/ 44 w 635"/>
              <a:gd name="T25" fmla="*/ 39 h 397"/>
              <a:gd name="T26" fmla="*/ 34 w 635"/>
              <a:gd name="T27" fmla="*/ 24 h 397"/>
              <a:gd name="T28" fmla="*/ 0 w 635"/>
              <a:gd name="T29" fmla="*/ 49 h 397"/>
              <a:gd name="T30" fmla="*/ 25 w 635"/>
              <a:gd name="T31" fmla="*/ 199 h 397"/>
              <a:gd name="T32" fmla="*/ 25 w 635"/>
              <a:gd name="T33" fmla="*/ 199 h 3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5"/>
              <a:gd name="T52" fmla="*/ 0 h 397"/>
              <a:gd name="T53" fmla="*/ 635 w 635"/>
              <a:gd name="T54" fmla="*/ 397 h 39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5" h="397">
                <a:moveTo>
                  <a:pt x="50" y="397"/>
                </a:moveTo>
                <a:lnTo>
                  <a:pt x="156" y="380"/>
                </a:lnTo>
                <a:lnTo>
                  <a:pt x="536" y="308"/>
                </a:lnTo>
                <a:lnTo>
                  <a:pt x="553" y="291"/>
                </a:lnTo>
                <a:lnTo>
                  <a:pt x="574" y="291"/>
                </a:lnTo>
                <a:lnTo>
                  <a:pt x="599" y="274"/>
                </a:lnTo>
                <a:lnTo>
                  <a:pt x="635" y="228"/>
                </a:lnTo>
                <a:lnTo>
                  <a:pt x="572" y="179"/>
                </a:lnTo>
                <a:lnTo>
                  <a:pt x="570" y="133"/>
                </a:lnTo>
                <a:lnTo>
                  <a:pt x="599" y="69"/>
                </a:lnTo>
                <a:lnTo>
                  <a:pt x="557" y="48"/>
                </a:lnTo>
                <a:lnTo>
                  <a:pt x="512" y="0"/>
                </a:lnTo>
                <a:lnTo>
                  <a:pt x="89" y="78"/>
                </a:lnTo>
                <a:lnTo>
                  <a:pt x="69" y="48"/>
                </a:lnTo>
                <a:lnTo>
                  <a:pt x="0" y="97"/>
                </a:lnTo>
                <a:lnTo>
                  <a:pt x="50" y="397"/>
                </a:lnTo>
                <a:close/>
              </a:path>
            </a:pathLst>
          </a:custGeom>
          <a:ln>
            <a:solidFill>
              <a:schemeClr val="tx1"/>
            </a:solidFill>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60" name="Freeform 982"/>
          <p:cNvSpPr>
            <a:spLocks/>
          </p:cNvSpPr>
          <p:nvPr/>
        </p:nvSpPr>
        <p:spPr bwMode="auto">
          <a:xfrm>
            <a:off x="7790880" y="2362233"/>
            <a:ext cx="478827" cy="291915"/>
          </a:xfrm>
          <a:custGeom>
            <a:avLst/>
            <a:gdLst>
              <a:gd name="T0" fmla="*/ 0 w 365"/>
              <a:gd name="T1" fmla="*/ 85 h 180"/>
              <a:gd name="T2" fmla="*/ 85 w 365"/>
              <a:gd name="T3" fmla="*/ 67 h 180"/>
              <a:gd name="T4" fmla="*/ 100 w 365"/>
              <a:gd name="T5" fmla="*/ 61 h 180"/>
              <a:gd name="T6" fmla="*/ 106 w 365"/>
              <a:gd name="T7" fmla="*/ 63 h 180"/>
              <a:gd name="T8" fmla="*/ 112 w 365"/>
              <a:gd name="T9" fmla="*/ 77 h 180"/>
              <a:gd name="T10" fmla="*/ 122 w 365"/>
              <a:gd name="T11" fmla="*/ 79 h 180"/>
              <a:gd name="T12" fmla="*/ 127 w 365"/>
              <a:gd name="T13" fmla="*/ 89 h 180"/>
              <a:gd name="T14" fmla="*/ 133 w 365"/>
              <a:gd name="T15" fmla="*/ 90 h 180"/>
              <a:gd name="T16" fmla="*/ 140 w 365"/>
              <a:gd name="T17" fmla="*/ 80 h 180"/>
              <a:gd name="T18" fmla="*/ 143 w 365"/>
              <a:gd name="T19" fmla="*/ 71 h 180"/>
              <a:gd name="T20" fmla="*/ 149 w 365"/>
              <a:gd name="T21" fmla="*/ 83 h 180"/>
              <a:gd name="T22" fmla="*/ 183 w 365"/>
              <a:gd name="T23" fmla="*/ 72 h 180"/>
              <a:gd name="T24" fmla="*/ 181 w 365"/>
              <a:gd name="T25" fmla="*/ 59 h 180"/>
              <a:gd name="T26" fmla="*/ 171 w 365"/>
              <a:gd name="T27" fmla="*/ 44 h 180"/>
              <a:gd name="T28" fmla="*/ 166 w 365"/>
              <a:gd name="T29" fmla="*/ 42 h 180"/>
              <a:gd name="T30" fmla="*/ 161 w 365"/>
              <a:gd name="T31" fmla="*/ 43 h 180"/>
              <a:gd name="T32" fmla="*/ 162 w 365"/>
              <a:gd name="T33" fmla="*/ 45 h 180"/>
              <a:gd name="T34" fmla="*/ 169 w 365"/>
              <a:gd name="T35" fmla="*/ 46 h 180"/>
              <a:gd name="T36" fmla="*/ 172 w 365"/>
              <a:gd name="T37" fmla="*/ 61 h 180"/>
              <a:gd name="T38" fmla="*/ 159 w 365"/>
              <a:gd name="T39" fmla="*/ 67 h 180"/>
              <a:gd name="T40" fmla="*/ 140 w 365"/>
              <a:gd name="T41" fmla="*/ 55 h 180"/>
              <a:gd name="T42" fmla="*/ 133 w 365"/>
              <a:gd name="T43" fmla="*/ 42 h 180"/>
              <a:gd name="T44" fmla="*/ 125 w 365"/>
              <a:gd name="T45" fmla="*/ 38 h 180"/>
              <a:gd name="T46" fmla="*/ 125 w 365"/>
              <a:gd name="T47" fmla="*/ 42 h 180"/>
              <a:gd name="T48" fmla="*/ 116 w 365"/>
              <a:gd name="T49" fmla="*/ 34 h 180"/>
              <a:gd name="T50" fmla="*/ 123 w 365"/>
              <a:gd name="T51" fmla="*/ 24 h 180"/>
              <a:gd name="T52" fmla="*/ 128 w 365"/>
              <a:gd name="T53" fmla="*/ 16 h 180"/>
              <a:gd name="T54" fmla="*/ 118 w 365"/>
              <a:gd name="T55" fmla="*/ 0 h 180"/>
              <a:gd name="T56" fmla="*/ 100 w 365"/>
              <a:gd name="T57" fmla="*/ 13 h 180"/>
              <a:gd name="T58" fmla="*/ 39 w 365"/>
              <a:gd name="T59" fmla="*/ 28 h 180"/>
              <a:gd name="T60" fmla="*/ 0 w 365"/>
              <a:gd name="T61" fmla="*/ 37 h 180"/>
              <a:gd name="T62" fmla="*/ 0 w 365"/>
              <a:gd name="T63" fmla="*/ 85 h 180"/>
              <a:gd name="T64" fmla="*/ 0 w 365"/>
              <a:gd name="T65" fmla="*/ 85 h 18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5"/>
              <a:gd name="T100" fmla="*/ 0 h 180"/>
              <a:gd name="T101" fmla="*/ 365 w 365"/>
              <a:gd name="T102" fmla="*/ 180 h 18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5" h="180">
                <a:moveTo>
                  <a:pt x="0" y="169"/>
                </a:moveTo>
                <a:lnTo>
                  <a:pt x="169" y="133"/>
                </a:lnTo>
                <a:lnTo>
                  <a:pt x="199" y="123"/>
                </a:lnTo>
                <a:lnTo>
                  <a:pt x="211" y="127"/>
                </a:lnTo>
                <a:lnTo>
                  <a:pt x="224" y="153"/>
                </a:lnTo>
                <a:lnTo>
                  <a:pt x="243" y="157"/>
                </a:lnTo>
                <a:lnTo>
                  <a:pt x="254" y="178"/>
                </a:lnTo>
                <a:lnTo>
                  <a:pt x="266" y="180"/>
                </a:lnTo>
                <a:lnTo>
                  <a:pt x="279" y="159"/>
                </a:lnTo>
                <a:lnTo>
                  <a:pt x="285" y="142"/>
                </a:lnTo>
                <a:lnTo>
                  <a:pt x="298" y="165"/>
                </a:lnTo>
                <a:lnTo>
                  <a:pt x="365" y="144"/>
                </a:lnTo>
                <a:lnTo>
                  <a:pt x="361" y="119"/>
                </a:lnTo>
                <a:lnTo>
                  <a:pt x="342" y="87"/>
                </a:lnTo>
                <a:lnTo>
                  <a:pt x="332" y="83"/>
                </a:lnTo>
                <a:lnTo>
                  <a:pt x="321" y="85"/>
                </a:lnTo>
                <a:lnTo>
                  <a:pt x="323" y="91"/>
                </a:lnTo>
                <a:lnTo>
                  <a:pt x="338" y="93"/>
                </a:lnTo>
                <a:lnTo>
                  <a:pt x="344" y="123"/>
                </a:lnTo>
                <a:lnTo>
                  <a:pt x="317" y="134"/>
                </a:lnTo>
                <a:lnTo>
                  <a:pt x="279" y="110"/>
                </a:lnTo>
                <a:lnTo>
                  <a:pt x="266" y="83"/>
                </a:lnTo>
                <a:lnTo>
                  <a:pt x="249" y="76"/>
                </a:lnTo>
                <a:lnTo>
                  <a:pt x="249" y="83"/>
                </a:lnTo>
                <a:lnTo>
                  <a:pt x="232" y="68"/>
                </a:lnTo>
                <a:lnTo>
                  <a:pt x="245" y="49"/>
                </a:lnTo>
                <a:lnTo>
                  <a:pt x="256" y="32"/>
                </a:lnTo>
                <a:lnTo>
                  <a:pt x="235" y="0"/>
                </a:lnTo>
                <a:lnTo>
                  <a:pt x="199" y="26"/>
                </a:lnTo>
                <a:lnTo>
                  <a:pt x="78" y="57"/>
                </a:lnTo>
                <a:lnTo>
                  <a:pt x="0" y="74"/>
                </a:lnTo>
                <a:lnTo>
                  <a:pt x="0" y="169"/>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61" name="TextBox 60"/>
          <p:cNvSpPr txBox="1"/>
          <p:nvPr/>
        </p:nvSpPr>
        <p:spPr>
          <a:xfrm>
            <a:off x="7867361" y="2684132"/>
            <a:ext cx="421462" cy="369332"/>
          </a:xfrm>
          <a:prstGeom prst="rect">
            <a:avLst/>
          </a:prstGeom>
          <a:noFill/>
        </p:spPr>
        <p:txBody>
          <a:bodyPr wrap="none" rtlCol="0">
            <a:spAutoFit/>
          </a:bodyPr>
          <a:lstStyle/>
          <a:p>
            <a:r>
              <a:rPr lang="en-US" b="1" dirty="0" smtClean="0"/>
              <a:t>CT</a:t>
            </a:r>
          </a:p>
        </p:txBody>
      </p:sp>
      <p:sp>
        <p:nvSpPr>
          <p:cNvPr id="62" name="TextBox 61"/>
          <p:cNvSpPr txBox="1"/>
          <p:nvPr/>
        </p:nvSpPr>
        <p:spPr>
          <a:xfrm>
            <a:off x="3041885" y="2578381"/>
            <a:ext cx="514885" cy="369332"/>
          </a:xfrm>
          <a:prstGeom prst="rect">
            <a:avLst/>
          </a:prstGeom>
          <a:noFill/>
        </p:spPr>
        <p:txBody>
          <a:bodyPr wrap="none" rtlCol="0">
            <a:spAutoFit/>
          </a:bodyPr>
          <a:lstStyle/>
          <a:p>
            <a:r>
              <a:rPr lang="en-US" b="1" dirty="0" smtClean="0"/>
              <a:t>WY</a:t>
            </a:r>
          </a:p>
        </p:txBody>
      </p:sp>
      <p:sp>
        <p:nvSpPr>
          <p:cNvPr id="63" name="TextBox 62"/>
          <p:cNvSpPr txBox="1"/>
          <p:nvPr/>
        </p:nvSpPr>
        <p:spPr>
          <a:xfrm>
            <a:off x="7633515" y="4575636"/>
            <a:ext cx="1310615" cy="646331"/>
          </a:xfrm>
          <a:prstGeom prst="rect">
            <a:avLst/>
          </a:prstGeom>
          <a:noFill/>
        </p:spPr>
        <p:txBody>
          <a:bodyPr wrap="square" rtlCol="0">
            <a:spAutoFit/>
          </a:bodyPr>
          <a:lstStyle/>
          <a:p>
            <a:pPr algn="ctr"/>
            <a:r>
              <a:rPr lang="en-US" sz="1200" dirty="0" smtClean="0"/>
              <a:t>MS* - beer only (not exceeding 5% ABW)</a:t>
            </a:r>
          </a:p>
        </p:txBody>
      </p:sp>
      <p:sp>
        <p:nvSpPr>
          <p:cNvPr id="68" name="Freeform 958"/>
          <p:cNvSpPr>
            <a:spLocks/>
          </p:cNvSpPr>
          <p:nvPr/>
        </p:nvSpPr>
        <p:spPr bwMode="auto">
          <a:xfrm>
            <a:off x="5100862" y="5012538"/>
            <a:ext cx="816360" cy="856283"/>
          </a:xfrm>
          <a:custGeom>
            <a:avLst/>
            <a:gdLst>
              <a:gd name="T0" fmla="*/ 0 w 624"/>
              <a:gd name="T1" fmla="*/ 2 h 529"/>
              <a:gd name="T2" fmla="*/ 3 w 624"/>
              <a:gd name="T3" fmla="*/ 73 h 529"/>
              <a:gd name="T4" fmla="*/ 31 w 624"/>
              <a:gd name="T5" fmla="*/ 125 h 529"/>
              <a:gd name="T6" fmla="*/ 21 w 624"/>
              <a:gd name="T7" fmla="*/ 166 h 529"/>
              <a:gd name="T8" fmla="*/ 23 w 624"/>
              <a:gd name="T9" fmla="*/ 200 h 529"/>
              <a:gd name="T10" fmla="*/ 10 w 624"/>
              <a:gd name="T11" fmla="*/ 218 h 529"/>
              <a:gd name="T12" fmla="*/ 15 w 624"/>
              <a:gd name="T13" fmla="*/ 223 h 529"/>
              <a:gd name="T14" fmla="*/ 57 w 624"/>
              <a:gd name="T15" fmla="*/ 219 h 529"/>
              <a:gd name="T16" fmla="*/ 108 w 624"/>
              <a:gd name="T17" fmla="*/ 232 h 529"/>
              <a:gd name="T18" fmla="*/ 125 w 624"/>
              <a:gd name="T19" fmla="*/ 219 h 529"/>
              <a:gd name="T20" fmla="*/ 176 w 624"/>
              <a:gd name="T21" fmla="*/ 239 h 529"/>
              <a:gd name="T22" fmla="*/ 180 w 624"/>
              <a:gd name="T23" fmla="*/ 251 h 529"/>
              <a:gd name="T24" fmla="*/ 199 w 624"/>
              <a:gd name="T25" fmla="*/ 259 h 529"/>
              <a:gd name="T26" fmla="*/ 209 w 624"/>
              <a:gd name="T27" fmla="*/ 249 h 529"/>
              <a:gd name="T28" fmla="*/ 233 w 624"/>
              <a:gd name="T29" fmla="*/ 258 h 529"/>
              <a:gd name="T30" fmla="*/ 248 w 624"/>
              <a:gd name="T31" fmla="*/ 251 h 529"/>
              <a:gd name="T32" fmla="*/ 245 w 624"/>
              <a:gd name="T33" fmla="*/ 236 h 529"/>
              <a:gd name="T34" fmla="*/ 287 w 624"/>
              <a:gd name="T35" fmla="*/ 249 h 529"/>
              <a:gd name="T36" fmla="*/ 285 w 624"/>
              <a:gd name="T37" fmla="*/ 264 h 529"/>
              <a:gd name="T38" fmla="*/ 312 w 624"/>
              <a:gd name="T39" fmla="*/ 245 h 529"/>
              <a:gd name="T40" fmla="*/ 288 w 624"/>
              <a:gd name="T41" fmla="*/ 242 h 529"/>
              <a:gd name="T42" fmla="*/ 269 w 624"/>
              <a:gd name="T43" fmla="*/ 222 h 529"/>
              <a:gd name="T44" fmla="*/ 292 w 624"/>
              <a:gd name="T45" fmla="*/ 198 h 529"/>
              <a:gd name="T46" fmla="*/ 292 w 624"/>
              <a:gd name="T47" fmla="*/ 183 h 529"/>
              <a:gd name="T48" fmla="*/ 267 w 624"/>
              <a:gd name="T49" fmla="*/ 204 h 529"/>
              <a:gd name="T50" fmla="*/ 254 w 624"/>
              <a:gd name="T51" fmla="*/ 198 h 529"/>
              <a:gd name="T52" fmla="*/ 265 w 624"/>
              <a:gd name="T53" fmla="*/ 186 h 529"/>
              <a:gd name="T54" fmla="*/ 236 w 624"/>
              <a:gd name="T55" fmla="*/ 195 h 529"/>
              <a:gd name="T56" fmla="*/ 218 w 624"/>
              <a:gd name="T57" fmla="*/ 187 h 529"/>
              <a:gd name="T58" fmla="*/ 222 w 624"/>
              <a:gd name="T59" fmla="*/ 175 h 529"/>
              <a:gd name="T60" fmla="*/ 271 w 624"/>
              <a:gd name="T61" fmla="*/ 183 h 529"/>
              <a:gd name="T62" fmla="*/ 252 w 624"/>
              <a:gd name="T63" fmla="*/ 152 h 529"/>
              <a:gd name="T64" fmla="*/ 255 w 624"/>
              <a:gd name="T65" fmla="*/ 129 h 529"/>
              <a:gd name="T66" fmla="*/ 145 w 624"/>
              <a:gd name="T67" fmla="*/ 134 h 529"/>
              <a:gd name="T68" fmla="*/ 158 w 624"/>
              <a:gd name="T69" fmla="*/ 85 h 529"/>
              <a:gd name="T70" fmla="*/ 177 w 624"/>
              <a:gd name="T71" fmla="*/ 60 h 529"/>
              <a:gd name="T72" fmla="*/ 171 w 624"/>
              <a:gd name="T73" fmla="*/ 53 h 529"/>
              <a:gd name="T74" fmla="*/ 163 w 624"/>
              <a:gd name="T75" fmla="*/ 0 h 529"/>
              <a:gd name="T76" fmla="*/ 0 w 624"/>
              <a:gd name="T77" fmla="*/ 2 h 529"/>
              <a:gd name="T78" fmla="*/ 0 w 624"/>
              <a:gd name="T79" fmla="*/ 2 h 529"/>
              <a:gd name="T80" fmla="*/ 0 w 624"/>
              <a:gd name="T81" fmla="*/ 2 h 5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24"/>
              <a:gd name="T124" fmla="*/ 0 h 529"/>
              <a:gd name="T125" fmla="*/ 624 w 624"/>
              <a:gd name="T126" fmla="*/ 529 h 5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24" h="529">
                <a:moveTo>
                  <a:pt x="0" y="4"/>
                </a:moveTo>
                <a:lnTo>
                  <a:pt x="6" y="147"/>
                </a:lnTo>
                <a:lnTo>
                  <a:pt x="63" y="251"/>
                </a:lnTo>
                <a:lnTo>
                  <a:pt x="42" y="333"/>
                </a:lnTo>
                <a:lnTo>
                  <a:pt x="46" y="401"/>
                </a:lnTo>
                <a:lnTo>
                  <a:pt x="21" y="436"/>
                </a:lnTo>
                <a:lnTo>
                  <a:pt x="31" y="447"/>
                </a:lnTo>
                <a:lnTo>
                  <a:pt x="114" y="438"/>
                </a:lnTo>
                <a:lnTo>
                  <a:pt x="217" y="464"/>
                </a:lnTo>
                <a:lnTo>
                  <a:pt x="251" y="438"/>
                </a:lnTo>
                <a:lnTo>
                  <a:pt x="352" y="479"/>
                </a:lnTo>
                <a:lnTo>
                  <a:pt x="360" y="502"/>
                </a:lnTo>
                <a:lnTo>
                  <a:pt x="398" y="519"/>
                </a:lnTo>
                <a:lnTo>
                  <a:pt x="419" y="498"/>
                </a:lnTo>
                <a:lnTo>
                  <a:pt x="466" y="517"/>
                </a:lnTo>
                <a:lnTo>
                  <a:pt x="497" y="502"/>
                </a:lnTo>
                <a:lnTo>
                  <a:pt x="491" y="472"/>
                </a:lnTo>
                <a:lnTo>
                  <a:pt x="573" y="498"/>
                </a:lnTo>
                <a:lnTo>
                  <a:pt x="569" y="529"/>
                </a:lnTo>
                <a:lnTo>
                  <a:pt x="624" y="491"/>
                </a:lnTo>
                <a:lnTo>
                  <a:pt x="575" y="485"/>
                </a:lnTo>
                <a:lnTo>
                  <a:pt x="538" y="445"/>
                </a:lnTo>
                <a:lnTo>
                  <a:pt x="584" y="396"/>
                </a:lnTo>
                <a:lnTo>
                  <a:pt x="584" y="367"/>
                </a:lnTo>
                <a:lnTo>
                  <a:pt x="533" y="409"/>
                </a:lnTo>
                <a:lnTo>
                  <a:pt x="508" y="396"/>
                </a:lnTo>
                <a:lnTo>
                  <a:pt x="529" y="373"/>
                </a:lnTo>
                <a:lnTo>
                  <a:pt x="472" y="390"/>
                </a:lnTo>
                <a:lnTo>
                  <a:pt x="436" y="375"/>
                </a:lnTo>
                <a:lnTo>
                  <a:pt x="445" y="350"/>
                </a:lnTo>
                <a:lnTo>
                  <a:pt x="542" y="367"/>
                </a:lnTo>
                <a:lnTo>
                  <a:pt x="504" y="305"/>
                </a:lnTo>
                <a:lnTo>
                  <a:pt x="510" y="259"/>
                </a:lnTo>
                <a:lnTo>
                  <a:pt x="289" y="268"/>
                </a:lnTo>
                <a:lnTo>
                  <a:pt x="316" y="170"/>
                </a:lnTo>
                <a:lnTo>
                  <a:pt x="354" y="120"/>
                </a:lnTo>
                <a:lnTo>
                  <a:pt x="343" y="107"/>
                </a:lnTo>
                <a:lnTo>
                  <a:pt x="327" y="0"/>
                </a:lnTo>
                <a:lnTo>
                  <a:pt x="0" y="4"/>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69" name="Freeform 980"/>
          <p:cNvSpPr>
            <a:spLocks/>
          </p:cNvSpPr>
          <p:nvPr/>
        </p:nvSpPr>
        <p:spPr bwMode="auto">
          <a:xfrm>
            <a:off x="7785428" y="2586402"/>
            <a:ext cx="245953" cy="285428"/>
          </a:xfrm>
          <a:custGeom>
            <a:avLst/>
            <a:gdLst>
              <a:gd name="T0" fmla="*/ 9 w 188"/>
              <a:gd name="T1" fmla="*/ 64 h 174"/>
              <a:gd name="T2" fmla="*/ 7 w 188"/>
              <a:gd name="T3" fmla="*/ 88 h 174"/>
              <a:gd name="T4" fmla="*/ 15 w 188"/>
              <a:gd name="T5" fmla="*/ 86 h 174"/>
              <a:gd name="T6" fmla="*/ 33 w 188"/>
              <a:gd name="T7" fmla="*/ 73 h 174"/>
              <a:gd name="T8" fmla="*/ 39 w 188"/>
              <a:gd name="T9" fmla="*/ 61 h 174"/>
              <a:gd name="T10" fmla="*/ 43 w 188"/>
              <a:gd name="T11" fmla="*/ 64 h 174"/>
              <a:gd name="T12" fmla="*/ 68 w 188"/>
              <a:gd name="T13" fmla="*/ 58 h 174"/>
              <a:gd name="T14" fmla="*/ 69 w 188"/>
              <a:gd name="T15" fmla="*/ 53 h 174"/>
              <a:gd name="T16" fmla="*/ 72 w 188"/>
              <a:gd name="T17" fmla="*/ 55 h 174"/>
              <a:gd name="T18" fmla="*/ 77 w 188"/>
              <a:gd name="T19" fmla="*/ 51 h 174"/>
              <a:gd name="T20" fmla="*/ 85 w 188"/>
              <a:gd name="T21" fmla="*/ 50 h 174"/>
              <a:gd name="T22" fmla="*/ 94 w 188"/>
              <a:gd name="T23" fmla="*/ 45 h 174"/>
              <a:gd name="T24" fmla="*/ 85 w 188"/>
              <a:gd name="T25" fmla="*/ 0 h 174"/>
              <a:gd name="T26" fmla="*/ 0 w 188"/>
              <a:gd name="T27" fmla="*/ 18 h 174"/>
              <a:gd name="T28" fmla="*/ 9 w 188"/>
              <a:gd name="T29" fmla="*/ 64 h 174"/>
              <a:gd name="T30" fmla="*/ 9 w 188"/>
              <a:gd name="T31" fmla="*/ 64 h 1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8"/>
              <a:gd name="T49" fmla="*/ 0 h 174"/>
              <a:gd name="T50" fmla="*/ 188 w 188"/>
              <a:gd name="T51" fmla="*/ 174 h 1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8" h="174">
                <a:moveTo>
                  <a:pt x="17" y="127"/>
                </a:moveTo>
                <a:lnTo>
                  <a:pt x="15" y="174"/>
                </a:lnTo>
                <a:lnTo>
                  <a:pt x="30" y="171"/>
                </a:lnTo>
                <a:lnTo>
                  <a:pt x="66" y="144"/>
                </a:lnTo>
                <a:lnTo>
                  <a:pt x="78" y="121"/>
                </a:lnTo>
                <a:lnTo>
                  <a:pt x="85" y="127"/>
                </a:lnTo>
                <a:lnTo>
                  <a:pt x="135" y="114"/>
                </a:lnTo>
                <a:lnTo>
                  <a:pt x="137" y="104"/>
                </a:lnTo>
                <a:lnTo>
                  <a:pt x="144" y="108"/>
                </a:lnTo>
                <a:lnTo>
                  <a:pt x="154" y="100"/>
                </a:lnTo>
                <a:lnTo>
                  <a:pt x="169" y="98"/>
                </a:lnTo>
                <a:lnTo>
                  <a:pt x="188" y="89"/>
                </a:lnTo>
                <a:lnTo>
                  <a:pt x="169" y="0"/>
                </a:lnTo>
                <a:lnTo>
                  <a:pt x="0" y="36"/>
                </a:lnTo>
                <a:lnTo>
                  <a:pt x="17" y="127"/>
                </a:lnTo>
                <a:close/>
              </a:path>
            </a:pathLst>
          </a:custGeom>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a:lstStyle/>
          <a:p>
            <a:endParaRPr lang="ko-KR" altLang="en-US"/>
          </a:p>
        </p:txBody>
      </p:sp>
      <p:sp>
        <p:nvSpPr>
          <p:cNvPr id="70" name="Freeform 981"/>
          <p:cNvSpPr>
            <a:spLocks/>
          </p:cNvSpPr>
          <p:nvPr/>
        </p:nvSpPr>
        <p:spPr bwMode="auto">
          <a:xfrm>
            <a:off x="8007834" y="2573427"/>
            <a:ext cx="112510" cy="158930"/>
          </a:xfrm>
          <a:custGeom>
            <a:avLst/>
            <a:gdLst>
              <a:gd name="T0" fmla="*/ 10 w 85"/>
              <a:gd name="T1" fmla="*/ 49 h 99"/>
              <a:gd name="T2" fmla="*/ 28 w 85"/>
              <a:gd name="T3" fmla="*/ 43 h 99"/>
              <a:gd name="T4" fmla="*/ 28 w 85"/>
              <a:gd name="T5" fmla="*/ 23 h 99"/>
              <a:gd name="T6" fmla="*/ 33 w 85"/>
              <a:gd name="T7" fmla="*/ 27 h 99"/>
              <a:gd name="T8" fmla="*/ 33 w 85"/>
              <a:gd name="T9" fmla="*/ 37 h 99"/>
              <a:gd name="T10" fmla="*/ 37 w 85"/>
              <a:gd name="T11" fmla="*/ 37 h 99"/>
              <a:gd name="T12" fmla="*/ 43 w 85"/>
              <a:gd name="T13" fmla="*/ 27 h 99"/>
              <a:gd name="T14" fmla="*/ 37 w 85"/>
              <a:gd name="T15" fmla="*/ 17 h 99"/>
              <a:gd name="T16" fmla="*/ 28 w 85"/>
              <a:gd name="T17" fmla="*/ 15 h 99"/>
              <a:gd name="T18" fmla="*/ 21 w 85"/>
              <a:gd name="T19" fmla="*/ 2 h 99"/>
              <a:gd name="T20" fmla="*/ 15 w 85"/>
              <a:gd name="T21" fmla="*/ 0 h 99"/>
              <a:gd name="T22" fmla="*/ 0 w 85"/>
              <a:gd name="T23" fmla="*/ 5 h 99"/>
              <a:gd name="T24" fmla="*/ 10 w 85"/>
              <a:gd name="T25" fmla="*/ 49 h 99"/>
              <a:gd name="T26" fmla="*/ 10 w 85"/>
              <a:gd name="T27" fmla="*/ 49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
              <a:gd name="T43" fmla="*/ 0 h 99"/>
              <a:gd name="T44" fmla="*/ 85 w 85"/>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 h="99">
                <a:moveTo>
                  <a:pt x="19" y="99"/>
                </a:moveTo>
                <a:lnTo>
                  <a:pt x="55" y="86"/>
                </a:lnTo>
                <a:lnTo>
                  <a:pt x="55" y="46"/>
                </a:lnTo>
                <a:lnTo>
                  <a:pt x="65" y="55"/>
                </a:lnTo>
                <a:lnTo>
                  <a:pt x="66" y="74"/>
                </a:lnTo>
                <a:lnTo>
                  <a:pt x="74" y="74"/>
                </a:lnTo>
                <a:lnTo>
                  <a:pt x="85" y="55"/>
                </a:lnTo>
                <a:lnTo>
                  <a:pt x="74" y="34"/>
                </a:lnTo>
                <a:lnTo>
                  <a:pt x="55" y="30"/>
                </a:lnTo>
                <a:lnTo>
                  <a:pt x="42" y="4"/>
                </a:lnTo>
                <a:lnTo>
                  <a:pt x="30" y="0"/>
                </a:lnTo>
                <a:lnTo>
                  <a:pt x="0" y="10"/>
                </a:lnTo>
                <a:lnTo>
                  <a:pt x="19" y="99"/>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72" name="Freeform 984"/>
          <p:cNvSpPr>
            <a:spLocks/>
          </p:cNvSpPr>
          <p:nvPr/>
        </p:nvSpPr>
        <p:spPr bwMode="auto">
          <a:xfrm>
            <a:off x="7877226" y="1849972"/>
            <a:ext cx="214558" cy="600047"/>
          </a:xfrm>
          <a:custGeom>
            <a:avLst/>
            <a:gdLst>
              <a:gd name="T0" fmla="*/ 0 w 163"/>
              <a:gd name="T1" fmla="*/ 86 h 371"/>
              <a:gd name="T2" fmla="*/ 11 w 163"/>
              <a:gd name="T3" fmla="*/ 67 h 371"/>
              <a:gd name="T4" fmla="*/ 12 w 163"/>
              <a:gd name="T5" fmla="*/ 24 h 371"/>
              <a:gd name="T6" fmla="*/ 11 w 163"/>
              <a:gd name="T7" fmla="*/ 8 h 371"/>
              <a:gd name="T8" fmla="*/ 27 w 163"/>
              <a:gd name="T9" fmla="*/ 0 h 371"/>
              <a:gd name="T10" fmla="*/ 64 w 163"/>
              <a:gd name="T11" fmla="*/ 116 h 371"/>
              <a:gd name="T12" fmla="*/ 82 w 163"/>
              <a:gd name="T13" fmla="*/ 140 h 371"/>
              <a:gd name="T14" fmla="*/ 82 w 163"/>
              <a:gd name="T15" fmla="*/ 157 h 371"/>
              <a:gd name="T16" fmla="*/ 64 w 163"/>
              <a:gd name="T17" fmla="*/ 170 h 371"/>
              <a:gd name="T18" fmla="*/ 3 w 163"/>
              <a:gd name="T19" fmla="*/ 185 h 371"/>
              <a:gd name="T20" fmla="*/ 0 w 163"/>
              <a:gd name="T21" fmla="*/ 86 h 371"/>
              <a:gd name="T22" fmla="*/ 0 w 163"/>
              <a:gd name="T23" fmla="*/ 86 h 3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3"/>
              <a:gd name="T37" fmla="*/ 0 h 371"/>
              <a:gd name="T38" fmla="*/ 163 w 163"/>
              <a:gd name="T39" fmla="*/ 371 h 3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3" h="371">
                <a:moveTo>
                  <a:pt x="0" y="173"/>
                </a:moveTo>
                <a:lnTo>
                  <a:pt x="21" y="135"/>
                </a:lnTo>
                <a:lnTo>
                  <a:pt x="23" y="49"/>
                </a:lnTo>
                <a:lnTo>
                  <a:pt x="21" y="17"/>
                </a:lnTo>
                <a:lnTo>
                  <a:pt x="53" y="0"/>
                </a:lnTo>
                <a:lnTo>
                  <a:pt x="127" y="232"/>
                </a:lnTo>
                <a:lnTo>
                  <a:pt x="163" y="281"/>
                </a:lnTo>
                <a:lnTo>
                  <a:pt x="163" y="314"/>
                </a:lnTo>
                <a:lnTo>
                  <a:pt x="127" y="340"/>
                </a:lnTo>
                <a:lnTo>
                  <a:pt x="6" y="371"/>
                </a:lnTo>
                <a:lnTo>
                  <a:pt x="0" y="173"/>
                </a:lnTo>
                <a:close/>
              </a:path>
            </a:pathLst>
          </a:custGeom>
          <a:ln>
            <a:headEnd/>
            <a:tailEnd/>
          </a:ln>
        </p:spPr>
        <p:style>
          <a:lnRef idx="1">
            <a:schemeClr val="dk1"/>
          </a:lnRef>
          <a:fillRef idx="2">
            <a:schemeClr val="dk1"/>
          </a:fillRef>
          <a:effectRef idx="1">
            <a:schemeClr val="dk1"/>
          </a:effectRef>
          <a:fontRef idx="minor">
            <a:schemeClr val="dk1"/>
          </a:fontRef>
        </p:style>
        <p:txBody>
          <a:bodyPr/>
          <a:lstStyle/>
          <a:p>
            <a:endParaRPr lang="ko-KR" altLang="en-US"/>
          </a:p>
        </p:txBody>
      </p:sp>
      <p:sp>
        <p:nvSpPr>
          <p:cNvPr id="73" name="TextBox 72"/>
          <p:cNvSpPr txBox="1"/>
          <p:nvPr/>
        </p:nvSpPr>
        <p:spPr>
          <a:xfrm>
            <a:off x="5137996" y="5361766"/>
            <a:ext cx="421910" cy="369332"/>
          </a:xfrm>
          <a:prstGeom prst="rect">
            <a:avLst/>
          </a:prstGeom>
          <a:noFill/>
        </p:spPr>
        <p:txBody>
          <a:bodyPr wrap="none" rtlCol="0">
            <a:spAutoFit/>
          </a:bodyPr>
          <a:lstStyle>
            <a:defPPr>
              <a:defRPr lang="en-US"/>
            </a:defPPr>
            <a:lvl1pPr>
              <a:defRPr b="1"/>
            </a:lvl1pPr>
          </a:lstStyle>
          <a:p>
            <a:r>
              <a:rPr lang="en-US" dirty="0" smtClean="0"/>
              <a:t>LA</a:t>
            </a:r>
            <a:endParaRPr lang="en-US" dirty="0"/>
          </a:p>
        </p:txBody>
      </p:sp>
      <p:sp>
        <p:nvSpPr>
          <p:cNvPr id="74" name="TextBox 73"/>
          <p:cNvSpPr txBox="1"/>
          <p:nvPr/>
        </p:nvSpPr>
        <p:spPr>
          <a:xfrm>
            <a:off x="7315200" y="5334000"/>
            <a:ext cx="1893254" cy="707886"/>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3185061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Serving Minors in Texas</a:t>
            </a:r>
            <a:endParaRPr lang="en-US" sz="3200" b="1" dirty="0">
              <a:solidFill>
                <a:srgbClr val="143163"/>
              </a:solidFill>
            </a:endParaRPr>
          </a:p>
        </p:txBody>
      </p:sp>
      <p:sp>
        <p:nvSpPr>
          <p:cNvPr id="4" name="Rectangle 3"/>
          <p:cNvSpPr txBox="1">
            <a:spLocks noChangeArrowheads="1"/>
          </p:cNvSpPr>
          <p:nvPr/>
        </p:nvSpPr>
        <p:spPr>
          <a:xfrm>
            <a:off x="899615" y="1447800"/>
            <a:ext cx="8055542" cy="4343400"/>
          </a:xfrm>
          <a:prstGeom prst="rect">
            <a:avLst/>
          </a:prstGeom>
        </p:spPr>
        <p:txBody>
          <a:bodyPr vert="horz" lIns="91440" tIns="45720" rIns="91440" bIns="45720" rtlCol="0">
            <a:noAutofit/>
          </a:bodyPr>
          <a:lstStyle/>
          <a:p>
            <a:r>
              <a:rPr lang="en-US" b="1" dirty="0"/>
              <a:t>Sec. 106.04. CONSUMPTION OF ALCOHOL BY A MINOR.</a:t>
            </a:r>
            <a:r>
              <a:rPr lang="en-US" dirty="0"/>
              <a:t> </a:t>
            </a:r>
            <a:endParaRPr lang="en-US" dirty="0" smtClean="0"/>
          </a:p>
          <a:p>
            <a:r>
              <a:rPr lang="en-US" dirty="0" smtClean="0"/>
              <a:t>        (b)  It </a:t>
            </a:r>
            <a:r>
              <a:rPr lang="en-US" dirty="0"/>
              <a:t>is an affirmative defense to prosecution under this section that the </a:t>
            </a:r>
            <a:r>
              <a:rPr lang="en-US" dirty="0" smtClean="0"/>
              <a:t>  </a:t>
            </a:r>
          </a:p>
          <a:p>
            <a:r>
              <a:rPr lang="en-US" dirty="0"/>
              <a:t> </a:t>
            </a:r>
            <a:r>
              <a:rPr lang="en-US" dirty="0" smtClean="0"/>
              <a:t>              alcoholic </a:t>
            </a:r>
            <a:r>
              <a:rPr lang="en-US" dirty="0"/>
              <a:t>beverage was consumed in the visible presence of the minor’s  </a:t>
            </a:r>
            <a:endParaRPr lang="en-US" dirty="0" smtClean="0"/>
          </a:p>
          <a:p>
            <a:r>
              <a:rPr lang="en-US" dirty="0"/>
              <a:t> </a:t>
            </a:r>
            <a:r>
              <a:rPr lang="en-US" dirty="0" smtClean="0"/>
              <a:t>              adult </a:t>
            </a:r>
            <a:r>
              <a:rPr lang="en-US" dirty="0"/>
              <a:t>parent, guardian, or spouse</a:t>
            </a:r>
            <a:r>
              <a:rPr lang="en-US" dirty="0" smtClean="0"/>
              <a:t>.</a:t>
            </a:r>
          </a:p>
          <a:p>
            <a:endParaRPr lang="en-US" dirty="0"/>
          </a:p>
          <a:p>
            <a:r>
              <a:rPr lang="en-US" b="1" dirty="0" smtClean="0"/>
              <a:t>Sec</a:t>
            </a:r>
            <a:r>
              <a:rPr lang="en-US" b="1" dirty="0"/>
              <a:t>. 106.06. PURCHASE OF ALCOHOL FOR A </a:t>
            </a:r>
            <a:r>
              <a:rPr lang="en-US" b="1" dirty="0" smtClean="0"/>
              <a:t>MINOR</a:t>
            </a:r>
            <a:endParaRPr lang="en-US" dirty="0" smtClean="0"/>
          </a:p>
          <a:p>
            <a:r>
              <a:rPr lang="en-US" dirty="0"/>
              <a:t> </a:t>
            </a:r>
            <a:r>
              <a:rPr lang="en-US" dirty="0" smtClean="0"/>
              <a:t>       (b)  </a:t>
            </a:r>
            <a:r>
              <a:rPr lang="en-US" b="1" dirty="0" smtClean="0">
                <a:solidFill>
                  <a:srgbClr val="0070C0"/>
                </a:solidFill>
              </a:rPr>
              <a:t>A </a:t>
            </a:r>
            <a:r>
              <a:rPr lang="en-US" b="1" dirty="0">
                <a:solidFill>
                  <a:srgbClr val="0070C0"/>
                </a:solidFill>
              </a:rPr>
              <a:t>person may purchase </a:t>
            </a:r>
            <a:r>
              <a:rPr lang="en-US" dirty="0"/>
              <a:t>an alcoholic beverage </a:t>
            </a:r>
            <a:r>
              <a:rPr lang="en-US" b="1" dirty="0">
                <a:solidFill>
                  <a:srgbClr val="0070C0"/>
                </a:solidFill>
              </a:rPr>
              <a:t>for</a:t>
            </a:r>
            <a:r>
              <a:rPr lang="en-US" dirty="0"/>
              <a:t> or give an alcoholic  </a:t>
            </a:r>
            <a:endParaRPr lang="en-US" dirty="0" smtClean="0"/>
          </a:p>
          <a:p>
            <a:r>
              <a:rPr lang="en-US" dirty="0"/>
              <a:t> </a:t>
            </a:r>
            <a:r>
              <a:rPr lang="en-US" dirty="0" smtClean="0"/>
              <a:t>              beverage </a:t>
            </a:r>
            <a:r>
              <a:rPr lang="en-US" dirty="0"/>
              <a:t>to </a:t>
            </a:r>
            <a:r>
              <a:rPr lang="en-US" b="1" dirty="0">
                <a:solidFill>
                  <a:srgbClr val="0070C0"/>
                </a:solidFill>
              </a:rPr>
              <a:t>a minor </a:t>
            </a:r>
            <a:r>
              <a:rPr lang="en-US" dirty="0"/>
              <a:t>if the person is:</a:t>
            </a:r>
          </a:p>
          <a:p>
            <a:r>
              <a:rPr lang="en-US" dirty="0" smtClean="0"/>
              <a:t>	(</a:t>
            </a:r>
            <a:r>
              <a:rPr lang="en-US" dirty="0"/>
              <a:t>1</a:t>
            </a:r>
            <a:r>
              <a:rPr lang="en-US" dirty="0" smtClean="0"/>
              <a:t>)  the </a:t>
            </a:r>
            <a:r>
              <a:rPr lang="en-US" dirty="0"/>
              <a:t>minor's adult parent, guardian, or spouse, or an adult in whose </a:t>
            </a:r>
            <a:r>
              <a:rPr lang="en-US" dirty="0" smtClean="0"/>
              <a:t>	       custody </a:t>
            </a:r>
            <a:r>
              <a:rPr lang="en-US" dirty="0"/>
              <a:t>the minor has been committed by a court, and is visibly </a:t>
            </a:r>
            <a:endParaRPr lang="en-US" dirty="0" smtClean="0"/>
          </a:p>
          <a:p>
            <a:r>
              <a:rPr lang="en-US" dirty="0"/>
              <a:t> </a:t>
            </a:r>
            <a:r>
              <a:rPr lang="en-US" dirty="0" smtClean="0"/>
              <a:t>                        present when </a:t>
            </a:r>
            <a:r>
              <a:rPr lang="en-US" dirty="0"/>
              <a:t>the minor possesses or consumes the alcoholic </a:t>
            </a:r>
            <a:r>
              <a:rPr lang="en-US" dirty="0" smtClean="0"/>
              <a:t>	 </a:t>
            </a:r>
          </a:p>
          <a:p>
            <a:r>
              <a:rPr lang="en-US" dirty="0"/>
              <a:t> </a:t>
            </a:r>
            <a:r>
              <a:rPr lang="en-US" dirty="0" smtClean="0"/>
              <a:t>                        beverage</a:t>
            </a:r>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pic>
        <p:nvPicPr>
          <p:cNvPr id="1026" name="Picture 2" descr="Image result for serving a be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800" y="4724398"/>
            <a:ext cx="2449333" cy="18357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66800" y="5319083"/>
            <a:ext cx="3150863" cy="646331"/>
          </a:xfrm>
          <a:prstGeom prst="rect">
            <a:avLst/>
          </a:prstGeom>
          <a:noFill/>
        </p:spPr>
        <p:txBody>
          <a:bodyPr wrap="none" rtlCol="0">
            <a:spAutoFit/>
          </a:bodyPr>
          <a:lstStyle/>
          <a:p>
            <a:r>
              <a:rPr lang="en-US" b="1" dirty="0" smtClean="0"/>
              <a:t>Note:  </a:t>
            </a:r>
            <a:r>
              <a:rPr lang="en-US" dirty="0" smtClean="0"/>
              <a:t>This allowance does </a:t>
            </a:r>
            <a:r>
              <a:rPr lang="en-US" b="1" dirty="0" smtClean="0">
                <a:solidFill>
                  <a:schemeClr val="accent6">
                    <a:lumMod val="75000"/>
                  </a:schemeClr>
                </a:solidFill>
              </a:rPr>
              <a:t>NOT</a:t>
            </a:r>
          </a:p>
          <a:p>
            <a:r>
              <a:rPr lang="en-US" dirty="0" smtClean="0"/>
              <a:t>            permit </a:t>
            </a:r>
            <a:r>
              <a:rPr lang="en-US" b="1" dirty="0" smtClean="0">
                <a:solidFill>
                  <a:schemeClr val="accent6">
                    <a:lumMod val="75000"/>
                  </a:schemeClr>
                </a:solidFill>
              </a:rPr>
              <a:t>sales</a:t>
            </a:r>
            <a:r>
              <a:rPr lang="en-US" dirty="0" smtClean="0"/>
              <a:t> to a minor </a:t>
            </a:r>
            <a:endParaRPr lang="en-US" dirty="0"/>
          </a:p>
        </p:txBody>
      </p:sp>
    </p:spTree>
    <p:extLst>
      <p:ext uri="{BB962C8B-B14F-4D97-AF65-F5344CB8AC3E}">
        <p14:creationId xmlns:p14="http://schemas.microsoft.com/office/powerpoint/2010/main" val="3995943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Gaming and Contests</a:t>
            </a:r>
            <a:endParaRPr lang="en-US" sz="3200" b="1" dirty="0">
              <a:solidFill>
                <a:srgbClr val="143163"/>
              </a:solidFill>
            </a:endParaRPr>
          </a:p>
        </p:txBody>
      </p:sp>
      <p:sp>
        <p:nvSpPr>
          <p:cNvPr id="4" name="Rectangle 3"/>
          <p:cNvSpPr txBox="1">
            <a:spLocks noChangeArrowheads="1"/>
          </p:cNvSpPr>
          <p:nvPr/>
        </p:nvSpPr>
        <p:spPr>
          <a:xfrm>
            <a:off x="899615" y="1447800"/>
            <a:ext cx="7848599" cy="4343400"/>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r>
              <a:rPr lang="en-US" b="1" dirty="0">
                <a:solidFill>
                  <a:srgbClr val="0070C0"/>
                </a:solidFill>
              </a:rPr>
              <a:t>Rule 45.103 (c) Licensees and permittees authorized to sell or serve alcoholic beverages for on-premises consumption </a:t>
            </a:r>
            <a:r>
              <a:rPr lang="en-US" b="1" u="sng" dirty="0">
                <a:solidFill>
                  <a:schemeClr val="accent6"/>
                </a:solidFill>
              </a:rPr>
              <a:t>may not:</a:t>
            </a:r>
          </a:p>
          <a:p>
            <a:endParaRPr lang="en-US" sz="1600" dirty="0"/>
          </a:p>
          <a:p>
            <a:r>
              <a:rPr lang="en-US" dirty="0"/>
              <a:t>(10)  conduct, sponsor or participate in, or allow any person on the licensed premises to conduct, sponsor or participate in, any game or contest to be determined by the quantity of alcoholic beverages consumed by an individual or group, or where alcoholic beverages or reduced price alcoholic beverages are awarded as prizes.</a:t>
            </a:r>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pic>
        <p:nvPicPr>
          <p:cNvPr id="12" name="Picture 4" descr="Related image">
            <a:hlinkClick r:id="rId2"/>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1742" y="3714285"/>
            <a:ext cx="2326858" cy="3099552"/>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p:nvCxnSpPr>
        <p:spPr>
          <a:xfrm flipH="1">
            <a:off x="5779768" y="4197261"/>
            <a:ext cx="2062917" cy="21336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779766" y="4197261"/>
            <a:ext cx="2062918" cy="21336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pic>
        <p:nvPicPr>
          <p:cNvPr id="15" name="Picture 2" descr="See the source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8199" y="4002905"/>
            <a:ext cx="2478157" cy="2384287"/>
          </a:xfrm>
          <a:prstGeom prst="rect">
            <a:avLst/>
          </a:prstGeom>
          <a:noFill/>
          <a:extLst>
            <a:ext uri="{909E8E84-426E-40DD-AFC4-6F175D3DCCD1}">
              <a14:hiddenFill xmlns:a14="http://schemas.microsoft.com/office/drawing/2010/main">
                <a:solidFill>
                  <a:srgbClr val="FFFFFF"/>
                </a:solidFill>
              </a14:hiddenFill>
            </a:ext>
          </a:extLst>
        </p:spPr>
      </p:pic>
      <p:cxnSp>
        <p:nvCxnSpPr>
          <p:cNvPr id="16" name="Straight Connector 15"/>
          <p:cNvCxnSpPr/>
          <p:nvPr/>
        </p:nvCxnSpPr>
        <p:spPr>
          <a:xfrm flipH="1">
            <a:off x="2315820" y="4199893"/>
            <a:ext cx="2062917" cy="21336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315818" y="4199893"/>
            <a:ext cx="2062918" cy="213360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9622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Product Integrity and Tax Stamps</a:t>
            </a:r>
            <a:endParaRPr lang="en-US" sz="3200" b="1" dirty="0">
              <a:solidFill>
                <a:srgbClr val="143163"/>
              </a:solidFill>
            </a:endParaRPr>
          </a:p>
        </p:txBody>
      </p:sp>
      <p:sp>
        <p:nvSpPr>
          <p:cNvPr id="4" name="Rectangle 3"/>
          <p:cNvSpPr txBox="1">
            <a:spLocks noChangeArrowheads="1"/>
          </p:cNvSpPr>
          <p:nvPr/>
        </p:nvSpPr>
        <p:spPr>
          <a:xfrm>
            <a:off x="838200" y="1524000"/>
            <a:ext cx="8116957" cy="4953000"/>
          </a:xfrm>
          <a:prstGeom prst="rect">
            <a:avLst/>
          </a:prstGeom>
        </p:spPr>
        <p:txBody>
          <a:bodyPr vert="horz" lIns="91440" tIns="45720" rIns="91440" bIns="45720" rtlCol="0">
            <a:noAutofit/>
          </a:bodyPr>
          <a:lstStyle/>
          <a:p>
            <a:pPr marL="0" lvl="1">
              <a:spcBef>
                <a:spcPct val="20000"/>
              </a:spcBef>
              <a:defRPr/>
            </a:pPr>
            <a:r>
              <a:rPr lang="en-US" b="1" dirty="0"/>
              <a:t>Sec. 28.08. REFILLING CONTAINERS PROHIBITED. </a:t>
            </a:r>
            <a:r>
              <a:rPr lang="en-US" dirty="0"/>
              <a:t>No holder of a mixed beverage permit may refill with any substance a container which contained distilled spirits on which the tax prescribed in Section 201.03 of this code has been paid.</a:t>
            </a:r>
          </a:p>
          <a:p>
            <a:pPr marL="0" marR="0" lvl="1" fontAlgn="auto">
              <a:spcBef>
                <a:spcPct val="20000"/>
              </a:spcBef>
              <a:spcAft>
                <a:spcPts val="0"/>
              </a:spcAft>
              <a:buClrTx/>
              <a:buSzTx/>
              <a:tabLst/>
              <a:defRPr/>
            </a:pPr>
            <a:endParaRPr lang="en-US" sz="1000" dirty="0"/>
          </a:p>
          <a:p>
            <a:pPr marL="0" lvl="1">
              <a:spcBef>
                <a:spcPct val="20000"/>
              </a:spcBef>
              <a:defRPr/>
            </a:pPr>
            <a:r>
              <a:rPr lang="en-US" b="1" dirty="0"/>
              <a:t>Sec. 28.15. STAMPS.</a:t>
            </a:r>
            <a:r>
              <a:rPr lang="en-US" dirty="0"/>
              <a:t> (a) A mixed beverage permittee may not possess or permit a person to possess on the premises distilled spirits in any container that does not bear a serially numbered identification stamp issued by the commission or other identification approved by the commission.</a:t>
            </a:r>
          </a:p>
          <a:p>
            <a:pPr marL="0" lvl="1">
              <a:spcBef>
                <a:spcPct val="20000"/>
              </a:spcBef>
              <a:defRPr/>
            </a:pPr>
            <a:endParaRPr lang="en-US" sz="1000" b="1" dirty="0"/>
          </a:p>
          <a:p>
            <a:pPr marL="0" lvl="1">
              <a:lnSpc>
                <a:spcPts val="1800"/>
              </a:lnSpc>
              <a:spcBef>
                <a:spcPct val="20000"/>
              </a:spcBef>
              <a:defRPr/>
            </a:pPr>
            <a:r>
              <a:rPr lang="en-US" b="1" dirty="0"/>
              <a:t>Sec. 28.09. INVALIDATION OF STAMP. </a:t>
            </a:r>
            <a:endParaRPr lang="en-US" b="1" dirty="0" smtClean="0"/>
          </a:p>
          <a:p>
            <a:pPr marL="342900" lvl="1" indent="-342900">
              <a:lnSpc>
                <a:spcPts val="1800"/>
              </a:lnSpc>
              <a:spcBef>
                <a:spcPct val="20000"/>
              </a:spcBef>
              <a:buAutoNum type="alphaLcParenBoth"/>
              <a:defRPr/>
            </a:pPr>
            <a:r>
              <a:rPr lang="en-US" dirty="0" smtClean="0"/>
              <a:t>A </a:t>
            </a:r>
            <a:r>
              <a:rPr lang="en-US" dirty="0"/>
              <a:t>holder of a mixed beverage permit or any </a:t>
            </a:r>
          </a:p>
          <a:p>
            <a:pPr marL="0" lvl="1">
              <a:lnSpc>
                <a:spcPts val="1800"/>
              </a:lnSpc>
              <a:spcBef>
                <a:spcPct val="20000"/>
              </a:spcBef>
              <a:defRPr/>
            </a:pPr>
            <a:r>
              <a:rPr lang="en-US" dirty="0" smtClean="0"/>
              <a:t>person </a:t>
            </a:r>
            <a:r>
              <a:rPr lang="en-US" dirty="0"/>
              <a:t>employed by the holder who empties a </a:t>
            </a:r>
            <a:endParaRPr lang="en-US" dirty="0" smtClean="0"/>
          </a:p>
          <a:p>
            <a:pPr marL="0" lvl="1">
              <a:lnSpc>
                <a:spcPts val="1800"/>
              </a:lnSpc>
              <a:spcBef>
                <a:spcPct val="20000"/>
              </a:spcBef>
              <a:defRPr/>
            </a:pPr>
            <a:r>
              <a:rPr lang="en-US" dirty="0" smtClean="0"/>
              <a:t>bottle </a:t>
            </a:r>
            <a:r>
              <a:rPr lang="en-US" dirty="0"/>
              <a:t>con­taining distilled spirits on which the </a:t>
            </a:r>
            <a:endParaRPr lang="en-US" dirty="0" smtClean="0"/>
          </a:p>
          <a:p>
            <a:pPr marL="0" lvl="1">
              <a:lnSpc>
                <a:spcPts val="1800"/>
              </a:lnSpc>
              <a:spcBef>
                <a:spcPct val="20000"/>
              </a:spcBef>
              <a:defRPr/>
            </a:pPr>
            <a:r>
              <a:rPr lang="en-US" dirty="0" smtClean="0"/>
              <a:t>tax </a:t>
            </a:r>
            <a:r>
              <a:rPr lang="en-US" dirty="0"/>
              <a:t>prescribed in Section 201.03 of this code has </a:t>
            </a:r>
            <a:endParaRPr lang="en-US" dirty="0" smtClean="0"/>
          </a:p>
          <a:p>
            <a:pPr marL="0" lvl="1">
              <a:lnSpc>
                <a:spcPts val="1800"/>
              </a:lnSpc>
              <a:spcBef>
                <a:spcPct val="20000"/>
              </a:spcBef>
              <a:defRPr/>
            </a:pPr>
            <a:r>
              <a:rPr lang="en-US" dirty="0" smtClean="0"/>
              <a:t>been </a:t>
            </a:r>
            <a:r>
              <a:rPr lang="en-US" dirty="0"/>
              <a:t>paid, shall immediately after emptying the </a:t>
            </a:r>
            <a:endParaRPr lang="en-US" dirty="0" smtClean="0"/>
          </a:p>
          <a:p>
            <a:pPr marL="0" lvl="1">
              <a:lnSpc>
                <a:spcPts val="1800"/>
              </a:lnSpc>
              <a:spcBef>
                <a:spcPct val="20000"/>
              </a:spcBef>
              <a:defRPr/>
            </a:pPr>
            <a:r>
              <a:rPr lang="en-US" dirty="0" smtClean="0"/>
              <a:t>bottle </a:t>
            </a:r>
            <a:r>
              <a:rPr lang="en-US" dirty="0"/>
              <a:t>invalidate the iden­tification stamp on the </a:t>
            </a:r>
            <a:endParaRPr lang="en-US" dirty="0" smtClean="0"/>
          </a:p>
          <a:p>
            <a:pPr marL="0" lvl="1">
              <a:lnSpc>
                <a:spcPts val="1800"/>
              </a:lnSpc>
              <a:spcBef>
                <a:spcPct val="20000"/>
              </a:spcBef>
              <a:defRPr/>
            </a:pPr>
            <a:r>
              <a:rPr lang="en-US" dirty="0" smtClean="0"/>
              <a:t>bottle </a:t>
            </a:r>
            <a:r>
              <a:rPr lang="en-US" dirty="0"/>
              <a:t>in the manner prescribed by rule or </a:t>
            </a:r>
            <a:endParaRPr lang="en-US" dirty="0" smtClean="0"/>
          </a:p>
          <a:p>
            <a:pPr marL="0" lvl="1">
              <a:lnSpc>
                <a:spcPts val="1800"/>
              </a:lnSpc>
              <a:spcBef>
                <a:spcPct val="20000"/>
              </a:spcBef>
              <a:defRPr/>
            </a:pPr>
            <a:r>
              <a:rPr lang="en-US" dirty="0" smtClean="0"/>
              <a:t>regulation </a:t>
            </a:r>
            <a:r>
              <a:rPr lang="en-US" dirty="0"/>
              <a:t>of the commission or administration.</a:t>
            </a:r>
          </a:p>
          <a:p>
            <a:endParaRPr lang="en-US" dirty="0"/>
          </a:p>
          <a:p>
            <a:r>
              <a:rPr lang="en-US" dirty="0" smtClean="0"/>
              <a:t> </a:t>
            </a:r>
            <a:endParaRPr lang="en-US" dirty="0"/>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943348"/>
            <a:ext cx="2743200" cy="21227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240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Limitations for Advertising Prices</a:t>
            </a:r>
            <a:endParaRPr lang="en-US" sz="32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1066799" y="1530777"/>
            <a:ext cx="7696200" cy="3416320"/>
          </a:xfrm>
          <a:prstGeom prst="rect">
            <a:avLst/>
          </a:prstGeom>
        </p:spPr>
        <p:txBody>
          <a:bodyPr wrap="square">
            <a:spAutoFit/>
          </a:bodyPr>
          <a:lstStyle/>
          <a:p>
            <a:endParaRPr lang="en-US" dirty="0"/>
          </a:p>
          <a:p>
            <a:r>
              <a:rPr lang="en-US" b="1" dirty="0"/>
              <a:t>§45.105 Advertising</a:t>
            </a:r>
          </a:p>
          <a:p>
            <a:r>
              <a:rPr lang="en-US" dirty="0"/>
              <a:t>(a) Mixed Beverage Establishments</a:t>
            </a:r>
          </a:p>
          <a:p>
            <a:r>
              <a:rPr lang="en-US" dirty="0" smtClean="0"/>
              <a:t>	(</a:t>
            </a:r>
            <a:r>
              <a:rPr lang="en-US" dirty="0"/>
              <a:t>2)  Except as provided in this paragraph, the holder of any permit </a:t>
            </a:r>
            <a:r>
              <a:rPr lang="en-US" dirty="0" smtClean="0"/>
              <a:t>	allowing </a:t>
            </a:r>
            <a:r>
              <a:rPr lang="en-US" dirty="0"/>
              <a:t>the sale or service of mixed beverages may not advertise any </a:t>
            </a:r>
            <a:r>
              <a:rPr lang="en-US" dirty="0" smtClean="0"/>
              <a:t>	price </a:t>
            </a:r>
            <a:r>
              <a:rPr lang="en-US" dirty="0"/>
              <a:t>for an alcoholic beverage on any sign, billboard, marquee, or </a:t>
            </a:r>
            <a:r>
              <a:rPr lang="en-US" dirty="0" smtClean="0"/>
              <a:t>	other display </a:t>
            </a:r>
            <a:r>
              <a:rPr lang="en-US" dirty="0"/>
              <a:t>located on the licensed premises in such a manner that </a:t>
            </a:r>
            <a:r>
              <a:rPr lang="en-US" dirty="0" smtClean="0"/>
              <a:t>	the </a:t>
            </a:r>
            <a:r>
              <a:rPr lang="en-US" dirty="0"/>
              <a:t>price </a:t>
            </a:r>
            <a:r>
              <a:rPr lang="en-US" dirty="0" smtClean="0"/>
              <a:t>may </a:t>
            </a:r>
            <a:r>
              <a:rPr lang="en-US" dirty="0"/>
              <a:t>be read by persons outside of the premises. It is an </a:t>
            </a:r>
            <a:r>
              <a:rPr lang="en-US" dirty="0" smtClean="0"/>
              <a:t>	exception </a:t>
            </a:r>
            <a:r>
              <a:rPr lang="en-US" dirty="0"/>
              <a:t>to the </a:t>
            </a:r>
            <a:r>
              <a:rPr lang="en-US" dirty="0" smtClean="0"/>
              <a:t>restriction </a:t>
            </a:r>
            <a:r>
              <a:rPr lang="en-US" dirty="0"/>
              <a:t>in this paragraph if the holder of a food </a:t>
            </a:r>
            <a:r>
              <a:rPr lang="en-US" dirty="0" smtClean="0"/>
              <a:t>	and </a:t>
            </a:r>
            <a:r>
              <a:rPr lang="en-US" dirty="0"/>
              <a:t>beverage </a:t>
            </a:r>
            <a:r>
              <a:rPr lang="en-US" dirty="0" smtClean="0"/>
              <a:t>certificate </a:t>
            </a:r>
            <a:r>
              <a:rPr lang="en-US" dirty="0"/>
              <a:t>places a menu on the exterior wall of the </a:t>
            </a:r>
            <a:r>
              <a:rPr lang="en-US" dirty="0" smtClean="0"/>
              <a:t>	premises </a:t>
            </a:r>
            <a:r>
              <a:rPr lang="en-US" dirty="0"/>
              <a:t>so that it </a:t>
            </a:r>
            <a:r>
              <a:rPr lang="en-US" dirty="0" smtClean="0"/>
              <a:t>	can </a:t>
            </a:r>
            <a:r>
              <a:rPr lang="en-US" dirty="0"/>
              <a:t>be read outside of the premises only by a </a:t>
            </a:r>
            <a:r>
              <a:rPr lang="en-US" dirty="0" smtClean="0"/>
              <a:t>	pedestrian </a:t>
            </a:r>
            <a:r>
              <a:rPr lang="en-US" dirty="0"/>
              <a:t>in close </a:t>
            </a:r>
            <a:r>
              <a:rPr lang="en-US" dirty="0" smtClean="0"/>
              <a:t>	proximity </a:t>
            </a:r>
            <a:r>
              <a:rPr lang="en-US" dirty="0"/>
              <a:t>to the menu.</a:t>
            </a:r>
          </a:p>
        </p:txBody>
      </p:sp>
    </p:spTree>
    <p:extLst>
      <p:ext uri="{BB962C8B-B14F-4D97-AF65-F5344CB8AC3E}">
        <p14:creationId xmlns:p14="http://schemas.microsoft.com/office/powerpoint/2010/main" val="298788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Offers to Help With Advertising</a:t>
            </a:r>
            <a:endParaRPr lang="en-US" sz="32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990599" y="1502845"/>
            <a:ext cx="7696200" cy="4247317"/>
          </a:xfrm>
          <a:prstGeom prst="rect">
            <a:avLst/>
          </a:prstGeom>
        </p:spPr>
        <p:txBody>
          <a:bodyPr wrap="square">
            <a:spAutoFit/>
          </a:bodyPr>
          <a:lstStyle/>
          <a:p>
            <a:r>
              <a:rPr lang="en-US" b="1" dirty="0"/>
              <a:t>Sec. 102.07. PROHIBITED DEALINGS WITH RETAILER OR CONSUMER. </a:t>
            </a:r>
            <a:endParaRPr lang="en-US" b="1" dirty="0" smtClean="0"/>
          </a:p>
          <a:p>
            <a:r>
              <a:rPr lang="en-US" dirty="0" smtClean="0"/>
              <a:t>(</a:t>
            </a:r>
            <a:r>
              <a:rPr lang="en-US" dirty="0"/>
              <a:t>a) Except as provided in Subsections (b), (d), and (g), </a:t>
            </a:r>
            <a:r>
              <a:rPr lang="en-US" b="1" dirty="0">
                <a:solidFill>
                  <a:schemeClr val="accent6">
                    <a:lumMod val="75000"/>
                  </a:schemeClr>
                </a:solidFill>
              </a:rPr>
              <a:t>no person </a:t>
            </a:r>
            <a:r>
              <a:rPr lang="en-US" dirty="0"/>
              <a:t>who owns or has an interest in the business of a distiller, brewer, rectifier, wholesaler, class B wholesaler, winery, or wine bottler, nor the agent, servant, or employee of such a person, </a:t>
            </a:r>
            <a:r>
              <a:rPr lang="en-US" b="1" dirty="0">
                <a:solidFill>
                  <a:schemeClr val="accent6">
                    <a:lumMod val="75000"/>
                  </a:schemeClr>
                </a:solidFill>
              </a:rPr>
              <a:t>may</a:t>
            </a:r>
            <a:r>
              <a:rPr lang="en-US" dirty="0"/>
              <a:t>:</a:t>
            </a:r>
          </a:p>
          <a:p>
            <a:r>
              <a:rPr lang="en-US" dirty="0" smtClean="0"/>
              <a:t>	(</a:t>
            </a:r>
            <a:r>
              <a:rPr lang="en-US" dirty="0"/>
              <a:t>2)  furnish, give, or lend any money, service, or thing of value to a </a:t>
            </a:r>
            <a:r>
              <a:rPr lang="en-US" dirty="0" smtClean="0"/>
              <a:t>	retailer</a:t>
            </a:r>
            <a:r>
              <a:rPr lang="en-US" dirty="0"/>
              <a:t>;</a:t>
            </a:r>
          </a:p>
          <a:p>
            <a:r>
              <a:rPr lang="en-US" dirty="0" smtClean="0"/>
              <a:t>	(</a:t>
            </a:r>
            <a:r>
              <a:rPr lang="en-US" dirty="0"/>
              <a:t>6)  pay or make an allowance to a retailer for a special advertising or </a:t>
            </a:r>
            <a:r>
              <a:rPr lang="en-US" dirty="0" smtClean="0"/>
              <a:t>	distribution </a:t>
            </a:r>
            <a:r>
              <a:rPr lang="en-US" dirty="0"/>
              <a:t>service</a:t>
            </a:r>
          </a:p>
          <a:p>
            <a:endParaRPr lang="en-US" b="1" dirty="0"/>
          </a:p>
          <a:p>
            <a:r>
              <a:rPr lang="en-US" b="1" dirty="0"/>
              <a:t>Sec. 108.05. ALLOWANCE FOR ADVERTISEMENT OR DISTRIBUTION. </a:t>
            </a:r>
            <a:endParaRPr lang="en-US" b="1" dirty="0" smtClean="0"/>
          </a:p>
          <a:p>
            <a:r>
              <a:rPr lang="en-US" b="1" dirty="0" smtClean="0">
                <a:solidFill>
                  <a:schemeClr val="accent6">
                    <a:lumMod val="75000"/>
                  </a:schemeClr>
                </a:solidFill>
              </a:rPr>
              <a:t>No manufacturer </a:t>
            </a:r>
            <a:r>
              <a:rPr lang="en-US" b="1" dirty="0">
                <a:solidFill>
                  <a:schemeClr val="accent6">
                    <a:lumMod val="75000"/>
                  </a:schemeClr>
                </a:solidFill>
              </a:rPr>
              <a:t>or distributor</a:t>
            </a:r>
            <a:r>
              <a:rPr lang="en-US" dirty="0"/>
              <a:t>, directly or indirectly, or through a subsidiary, affiliate, agent, employee, officer, director, or firm member, </a:t>
            </a:r>
            <a:r>
              <a:rPr lang="en-US" b="1" dirty="0">
                <a:solidFill>
                  <a:schemeClr val="accent6">
                    <a:lumMod val="75000"/>
                  </a:schemeClr>
                </a:solidFill>
              </a:rPr>
              <a:t>may pay or make an allowance to a retail dealer for an advertising or distribution service</a:t>
            </a:r>
            <a:r>
              <a:rPr lang="en-US" dirty="0">
                <a:solidFill>
                  <a:schemeClr val="accent6">
                    <a:lumMod val="75000"/>
                  </a:schemeClr>
                </a:solidFill>
              </a:rPr>
              <a:t>. </a:t>
            </a:r>
          </a:p>
          <a:p>
            <a:endParaRPr lang="en-US" dirty="0"/>
          </a:p>
        </p:txBody>
      </p:sp>
    </p:spTree>
    <p:extLst>
      <p:ext uri="{BB962C8B-B14F-4D97-AF65-F5344CB8AC3E}">
        <p14:creationId xmlns:p14="http://schemas.microsoft.com/office/powerpoint/2010/main" val="1823935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Drink Specials</a:t>
            </a:r>
            <a:endParaRPr lang="en-US" sz="32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779936" y="1676400"/>
            <a:ext cx="8175221" cy="5078313"/>
          </a:xfrm>
          <a:prstGeom prst="rect">
            <a:avLst/>
          </a:prstGeom>
        </p:spPr>
        <p:txBody>
          <a:bodyPr wrap="square">
            <a:spAutoFit/>
          </a:bodyPr>
          <a:lstStyle/>
          <a:p>
            <a:r>
              <a:rPr lang="en-US" b="1" dirty="0"/>
              <a:t>§45.103 On-Premises Promotions </a:t>
            </a:r>
            <a:r>
              <a:rPr lang="en-US" dirty="0" smtClean="0"/>
              <a:t> </a:t>
            </a:r>
            <a:endParaRPr lang="en-US" dirty="0"/>
          </a:p>
          <a:p>
            <a:r>
              <a:rPr lang="en-US" dirty="0"/>
              <a:t>(c) Licensees and permittees authorized to sell </a:t>
            </a:r>
            <a:endParaRPr lang="en-US" dirty="0" smtClean="0"/>
          </a:p>
          <a:p>
            <a:r>
              <a:rPr lang="en-US" dirty="0"/>
              <a:t>o</a:t>
            </a:r>
            <a:r>
              <a:rPr lang="en-US" dirty="0" smtClean="0"/>
              <a:t>r serve </a:t>
            </a:r>
            <a:r>
              <a:rPr lang="en-US" dirty="0"/>
              <a:t>alcoholic beverages for on-premises </a:t>
            </a:r>
            <a:endParaRPr lang="en-US" dirty="0" smtClean="0"/>
          </a:p>
          <a:p>
            <a:r>
              <a:rPr lang="en-US" dirty="0" smtClean="0"/>
              <a:t>consumption </a:t>
            </a:r>
            <a:r>
              <a:rPr lang="en-US" b="1" u="sng" dirty="0">
                <a:solidFill>
                  <a:schemeClr val="accent6"/>
                </a:solidFill>
              </a:rPr>
              <a:t>may not</a:t>
            </a:r>
            <a:r>
              <a:rPr lang="en-US" dirty="0" smtClean="0"/>
              <a:t>:</a:t>
            </a:r>
            <a:endParaRPr lang="en-US" dirty="0"/>
          </a:p>
          <a:p>
            <a:r>
              <a:rPr lang="en-US" dirty="0" smtClean="0"/>
              <a:t>	</a:t>
            </a:r>
          </a:p>
          <a:p>
            <a:r>
              <a:rPr lang="en-US" dirty="0"/>
              <a:t>	</a:t>
            </a:r>
            <a:r>
              <a:rPr lang="en-US" dirty="0" smtClean="0"/>
              <a:t>(</a:t>
            </a:r>
            <a:r>
              <a:rPr lang="en-US" dirty="0"/>
              <a:t>1) serve, sell, or offer to serve or sell, two or more open containers of </a:t>
            </a:r>
            <a:r>
              <a:rPr lang="en-US" dirty="0" smtClean="0"/>
              <a:t>	alcoholic </a:t>
            </a:r>
            <a:r>
              <a:rPr lang="en-US" dirty="0"/>
              <a:t>beverages at a price less than the number of containers actually </a:t>
            </a:r>
            <a:r>
              <a:rPr lang="en-US" dirty="0" smtClean="0"/>
              <a:t>	sold </a:t>
            </a:r>
            <a:r>
              <a:rPr lang="en-US" dirty="0"/>
              <a:t>or served;</a:t>
            </a:r>
          </a:p>
          <a:p>
            <a:r>
              <a:rPr lang="en-US" sz="1400" dirty="0" smtClean="0"/>
              <a:t>	 </a:t>
            </a:r>
          </a:p>
          <a:p>
            <a:r>
              <a:rPr lang="en-US" dirty="0"/>
              <a:t>	</a:t>
            </a:r>
            <a:r>
              <a:rPr lang="en-US" dirty="0" smtClean="0"/>
              <a:t>(</a:t>
            </a:r>
            <a:r>
              <a:rPr lang="en-US" dirty="0"/>
              <a:t>2) increase the volume of alcohol contained in a drink without increasing </a:t>
            </a:r>
            <a:r>
              <a:rPr lang="en-US" dirty="0" smtClean="0"/>
              <a:t>	proportionally </a:t>
            </a:r>
            <a:r>
              <a:rPr lang="en-US" dirty="0"/>
              <a:t>the price thereof;</a:t>
            </a:r>
          </a:p>
          <a:p>
            <a:r>
              <a:rPr lang="en-US" sz="1400" dirty="0" smtClean="0"/>
              <a:t>	 </a:t>
            </a:r>
          </a:p>
          <a:p>
            <a:r>
              <a:rPr lang="en-US" dirty="0"/>
              <a:t>	</a:t>
            </a:r>
            <a:r>
              <a:rPr lang="en-US" dirty="0" smtClean="0"/>
              <a:t>(</a:t>
            </a:r>
            <a:r>
              <a:rPr lang="en-US" dirty="0"/>
              <a:t>3) serve or offer to serve more than one free alcoholic beverage to any </a:t>
            </a:r>
            <a:r>
              <a:rPr lang="en-US" dirty="0" smtClean="0"/>
              <a:t>	identifiable </a:t>
            </a:r>
            <a:r>
              <a:rPr lang="en-US" dirty="0"/>
              <a:t>segment of the population during the course of one business </a:t>
            </a:r>
            <a:r>
              <a:rPr lang="en-US" dirty="0" smtClean="0"/>
              <a:t>	day</a:t>
            </a:r>
            <a:r>
              <a:rPr lang="en-US" dirty="0"/>
              <a:t>.  Licensees and permittees may, however, without prior advertising, give </a:t>
            </a:r>
            <a:r>
              <a:rPr lang="en-US" dirty="0" smtClean="0"/>
              <a:t>	one </a:t>
            </a:r>
            <a:r>
              <a:rPr lang="en-US" dirty="0"/>
              <a:t>free alcoholic beverage to individual consumers in celebration of </a:t>
            </a:r>
            <a:r>
              <a:rPr lang="en-US" dirty="0" smtClean="0"/>
              <a:t>	birthdays</a:t>
            </a:r>
            <a:r>
              <a:rPr lang="en-US" dirty="0"/>
              <a:t>, anniversaries or similar events;</a:t>
            </a:r>
          </a:p>
          <a:p>
            <a:r>
              <a:rPr lang="en-US" sz="800" dirty="0" smtClean="0"/>
              <a:t>	 </a:t>
            </a:r>
          </a:p>
          <a:p>
            <a:r>
              <a:rPr lang="en-US" dirty="0">
                <a:latin typeface="Calibri" panose="020F0502020204030204" pitchFamily="34" charset="0"/>
              </a:rPr>
              <a:t>	</a:t>
            </a:r>
          </a:p>
        </p:txBody>
      </p:sp>
      <p:pic>
        <p:nvPicPr>
          <p:cNvPr id="3074" name="Picture 2" descr="Image result for 2 for 1 drink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7759" y="1407383"/>
            <a:ext cx="2929312" cy="145578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flipH="1">
            <a:off x="6648595" y="1506420"/>
            <a:ext cx="990600" cy="126020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648595" y="1506420"/>
            <a:ext cx="1104361" cy="1260202"/>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9147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Drink Specials </a:t>
            </a:r>
            <a:r>
              <a:rPr lang="en-US" sz="2000" b="1" dirty="0" smtClean="0">
                <a:solidFill>
                  <a:srgbClr val="143163"/>
                </a:solidFill>
              </a:rPr>
              <a:t>(… continued)</a:t>
            </a:r>
            <a:endParaRPr lang="en-US" sz="20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779936" y="1535373"/>
            <a:ext cx="8175221" cy="5232202"/>
          </a:xfrm>
          <a:prstGeom prst="rect">
            <a:avLst/>
          </a:prstGeom>
        </p:spPr>
        <p:txBody>
          <a:bodyPr wrap="square">
            <a:spAutoFit/>
          </a:bodyPr>
          <a:lstStyle/>
          <a:p>
            <a:r>
              <a:rPr lang="en-US" b="1" dirty="0"/>
              <a:t>§45.103 On-Premises Promotions </a:t>
            </a:r>
            <a:r>
              <a:rPr lang="en-US" dirty="0" smtClean="0"/>
              <a:t>  (… continued)</a:t>
            </a:r>
            <a:endParaRPr lang="en-US" dirty="0"/>
          </a:p>
          <a:p>
            <a:r>
              <a:rPr lang="en-US" dirty="0"/>
              <a:t>(c) Licensees and permittees authorized to sell </a:t>
            </a:r>
            <a:r>
              <a:rPr lang="en-US" dirty="0" smtClean="0"/>
              <a:t>or serve </a:t>
            </a:r>
            <a:r>
              <a:rPr lang="en-US" dirty="0"/>
              <a:t>alcoholic beverages for on-premises </a:t>
            </a:r>
            <a:r>
              <a:rPr lang="en-US" dirty="0" smtClean="0"/>
              <a:t> consumption </a:t>
            </a:r>
            <a:r>
              <a:rPr lang="en-US" b="1" u="sng" dirty="0">
                <a:solidFill>
                  <a:schemeClr val="accent6"/>
                </a:solidFill>
              </a:rPr>
              <a:t>may not</a:t>
            </a:r>
            <a:r>
              <a:rPr lang="en-US" dirty="0" smtClean="0"/>
              <a:t>:</a:t>
            </a:r>
            <a:endParaRPr lang="en-US" dirty="0"/>
          </a:p>
          <a:p>
            <a:r>
              <a:rPr lang="en-US" dirty="0" smtClean="0"/>
              <a:t>	</a:t>
            </a:r>
          </a:p>
          <a:p>
            <a:r>
              <a:rPr lang="en-US" dirty="0">
                <a:latin typeface="Calibri" panose="020F0502020204030204" pitchFamily="34" charset="0"/>
              </a:rPr>
              <a:t>	</a:t>
            </a:r>
            <a:r>
              <a:rPr lang="en-US" dirty="0" smtClean="0">
                <a:latin typeface="Calibri" panose="020F0502020204030204" pitchFamily="34" charset="0"/>
              </a:rPr>
              <a:t>(</a:t>
            </a:r>
            <a:r>
              <a:rPr lang="en-US" dirty="0">
                <a:latin typeface="Calibri" panose="020F0502020204030204" pitchFamily="34" charset="0"/>
              </a:rPr>
              <a:t>4) sell, serve, or offer to sell or serve an undetermined quantity of 	alcoholic beverages for a fixed price or "all you can drink" basis;</a:t>
            </a:r>
          </a:p>
          <a:p>
            <a:r>
              <a:rPr lang="en-US" sz="1400" dirty="0" smtClean="0"/>
              <a:t>	</a:t>
            </a:r>
          </a:p>
          <a:p>
            <a:r>
              <a:rPr lang="en-US" dirty="0" smtClean="0">
                <a:latin typeface="Calibri" panose="020F0502020204030204" pitchFamily="34" charset="0"/>
              </a:rPr>
              <a:t>	(</a:t>
            </a:r>
            <a:r>
              <a:rPr lang="en-US" dirty="0">
                <a:latin typeface="Calibri" panose="020F0502020204030204" pitchFamily="34" charset="0"/>
              </a:rPr>
              <a:t>5) sell, serve, or offer to sell or serve, alcoholic beverages at a reduced </a:t>
            </a:r>
            <a:r>
              <a:rPr lang="en-US" dirty="0" smtClean="0">
                <a:latin typeface="Calibri" panose="020F0502020204030204" pitchFamily="34" charset="0"/>
              </a:rPr>
              <a:t>	price </a:t>
            </a:r>
            <a:r>
              <a:rPr lang="en-US" dirty="0">
                <a:latin typeface="Calibri" panose="020F0502020204030204" pitchFamily="34" charset="0"/>
              </a:rPr>
              <a:t>to those consumers paying a fixed "buy in" price;</a:t>
            </a:r>
          </a:p>
          <a:p>
            <a:endParaRPr lang="en-US" sz="1400" dirty="0">
              <a:latin typeface="Calibri" panose="020F0502020204030204" pitchFamily="34" charset="0"/>
            </a:endParaRPr>
          </a:p>
          <a:p>
            <a:r>
              <a:rPr lang="en-US" dirty="0">
                <a:latin typeface="Calibri" panose="020F0502020204030204" pitchFamily="34" charset="0"/>
              </a:rPr>
              <a:t> </a:t>
            </a:r>
            <a:r>
              <a:rPr lang="en-US" dirty="0" smtClean="0">
                <a:latin typeface="Calibri" panose="020F0502020204030204" pitchFamily="34" charset="0"/>
              </a:rPr>
              <a:t>	(</a:t>
            </a:r>
            <a:r>
              <a:rPr lang="en-US" dirty="0">
                <a:latin typeface="Calibri" panose="020F0502020204030204" pitchFamily="34" charset="0"/>
              </a:rPr>
              <a:t>6) sell, serve, or offer to sell or serve, alcoholic beverages at a price </a:t>
            </a:r>
            <a:r>
              <a:rPr lang="en-US" dirty="0" smtClean="0">
                <a:latin typeface="Calibri" panose="020F0502020204030204" pitchFamily="34" charset="0"/>
              </a:rPr>
              <a:t>	contingent </a:t>
            </a:r>
            <a:r>
              <a:rPr lang="en-US" dirty="0">
                <a:latin typeface="Calibri" panose="020F0502020204030204" pitchFamily="34" charset="0"/>
              </a:rPr>
              <a:t>on the amount of alcoholic beverages consumed by an </a:t>
            </a:r>
            <a:r>
              <a:rPr lang="en-US" dirty="0" smtClean="0">
                <a:latin typeface="Calibri" panose="020F0502020204030204" pitchFamily="34" charset="0"/>
              </a:rPr>
              <a:t>	individual</a:t>
            </a:r>
            <a:r>
              <a:rPr lang="en-US" dirty="0">
                <a:latin typeface="Calibri" panose="020F0502020204030204" pitchFamily="34" charset="0"/>
              </a:rPr>
              <a:t>;</a:t>
            </a:r>
          </a:p>
          <a:p>
            <a:endParaRPr lang="en-US" sz="1400" dirty="0">
              <a:latin typeface="Calibri" panose="020F0502020204030204" pitchFamily="34" charset="0"/>
            </a:endParaRPr>
          </a:p>
          <a:p>
            <a:r>
              <a:rPr lang="en-US" dirty="0" smtClean="0">
                <a:latin typeface="Calibri" panose="020F0502020204030204" pitchFamily="34" charset="0"/>
              </a:rPr>
              <a:t>	 </a:t>
            </a:r>
            <a:r>
              <a:rPr lang="en-US" dirty="0">
                <a:latin typeface="Calibri" panose="020F0502020204030204" pitchFamily="34" charset="0"/>
              </a:rPr>
              <a:t>(7) reduce drink prices after 11:00 p.m.;</a:t>
            </a:r>
          </a:p>
          <a:p>
            <a:endParaRPr lang="en-US" sz="1400" dirty="0">
              <a:latin typeface="Calibri" panose="020F0502020204030204" pitchFamily="34" charset="0"/>
            </a:endParaRPr>
          </a:p>
          <a:p>
            <a:r>
              <a:rPr lang="en-US" dirty="0" smtClean="0">
                <a:latin typeface="Calibri" panose="020F0502020204030204" pitchFamily="34" charset="0"/>
              </a:rPr>
              <a:t>	 </a:t>
            </a:r>
            <a:r>
              <a:rPr lang="en-US" dirty="0">
                <a:latin typeface="Calibri" panose="020F0502020204030204" pitchFamily="34" charset="0"/>
              </a:rPr>
              <a:t>(8) sell, serve or offer to sell or serve more than two drinks to a single </a:t>
            </a:r>
            <a:r>
              <a:rPr lang="en-US" dirty="0" smtClean="0">
                <a:latin typeface="Calibri" panose="020F0502020204030204" pitchFamily="34" charset="0"/>
              </a:rPr>
              <a:t>	consumer </a:t>
            </a:r>
            <a:r>
              <a:rPr lang="en-US" dirty="0">
                <a:latin typeface="Calibri" panose="020F0502020204030204" pitchFamily="34" charset="0"/>
              </a:rPr>
              <a:t>at one time;</a:t>
            </a:r>
          </a:p>
          <a:p>
            <a:endParaRPr lang="en-US" sz="800" dirty="0">
              <a:latin typeface="Calibri" panose="020F0502020204030204" pitchFamily="34" charset="0"/>
            </a:endParaRPr>
          </a:p>
          <a:p>
            <a:r>
              <a:rPr lang="en-US" dirty="0" smtClean="0">
                <a:latin typeface="Calibri" panose="020F0502020204030204" pitchFamily="34" charset="0"/>
              </a:rPr>
              <a:t>	</a:t>
            </a:r>
            <a:endParaRPr lang="en-US" b="1" dirty="0">
              <a:latin typeface="Calibri" panose="020F0502020204030204" pitchFamily="34" charset="0"/>
            </a:endParaRPr>
          </a:p>
        </p:txBody>
      </p:sp>
    </p:spTree>
    <p:extLst>
      <p:ext uri="{BB962C8B-B14F-4D97-AF65-F5344CB8AC3E}">
        <p14:creationId xmlns:p14="http://schemas.microsoft.com/office/powerpoint/2010/main" val="1858214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Drink Specials </a:t>
            </a:r>
            <a:r>
              <a:rPr lang="en-US" sz="2000" b="1" dirty="0" smtClean="0">
                <a:solidFill>
                  <a:srgbClr val="143163"/>
                </a:solidFill>
              </a:rPr>
              <a:t>(… continued)</a:t>
            </a:r>
            <a:endParaRPr lang="en-US" sz="20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779936" y="1535373"/>
            <a:ext cx="8175221" cy="4739759"/>
          </a:xfrm>
          <a:prstGeom prst="rect">
            <a:avLst/>
          </a:prstGeom>
        </p:spPr>
        <p:txBody>
          <a:bodyPr wrap="square">
            <a:spAutoFit/>
          </a:bodyPr>
          <a:lstStyle/>
          <a:p>
            <a:r>
              <a:rPr lang="en-US" b="1" dirty="0"/>
              <a:t>§45.103 On-Premises Promotions </a:t>
            </a:r>
            <a:r>
              <a:rPr lang="en-US" dirty="0" smtClean="0"/>
              <a:t>  (… continued)</a:t>
            </a:r>
            <a:endParaRPr lang="en-US" dirty="0"/>
          </a:p>
          <a:p>
            <a:r>
              <a:rPr lang="en-US" dirty="0"/>
              <a:t>(c) Licensees and permittees authorized to sell </a:t>
            </a:r>
            <a:r>
              <a:rPr lang="en-US" dirty="0" smtClean="0"/>
              <a:t>or serve </a:t>
            </a:r>
            <a:r>
              <a:rPr lang="en-US" dirty="0"/>
              <a:t>alcoholic beverages for on-premises </a:t>
            </a:r>
            <a:r>
              <a:rPr lang="en-US" dirty="0" smtClean="0"/>
              <a:t> consumption </a:t>
            </a:r>
            <a:r>
              <a:rPr lang="en-US" b="1" u="sng" dirty="0">
                <a:solidFill>
                  <a:schemeClr val="accent6"/>
                </a:solidFill>
              </a:rPr>
              <a:t>may not</a:t>
            </a:r>
            <a:r>
              <a:rPr lang="en-US" dirty="0" smtClean="0"/>
              <a:t>:</a:t>
            </a:r>
            <a:endParaRPr lang="en-US" dirty="0"/>
          </a:p>
          <a:p>
            <a:r>
              <a:rPr lang="en-US" dirty="0" smtClean="0"/>
              <a:t>	</a:t>
            </a:r>
            <a:endParaRPr lang="en-US" sz="800" dirty="0">
              <a:latin typeface="Calibri" panose="020F0502020204030204" pitchFamily="34" charset="0"/>
            </a:endParaRPr>
          </a:p>
          <a:p>
            <a:r>
              <a:rPr lang="en-US" dirty="0" smtClean="0">
                <a:latin typeface="Calibri" panose="020F0502020204030204" pitchFamily="34" charset="0"/>
              </a:rPr>
              <a:t>	 </a:t>
            </a:r>
            <a:r>
              <a:rPr lang="en-US" dirty="0">
                <a:latin typeface="Calibri" panose="020F0502020204030204" pitchFamily="34" charset="0"/>
              </a:rPr>
              <a:t>(9) impose an entry fee, cover or door charge for the purpose of recovering </a:t>
            </a:r>
            <a:r>
              <a:rPr lang="en-US" dirty="0" smtClean="0">
                <a:latin typeface="Calibri" panose="020F0502020204030204" pitchFamily="34" charset="0"/>
              </a:rPr>
              <a:t>	financial </a:t>
            </a:r>
            <a:r>
              <a:rPr lang="en-US" dirty="0">
                <a:latin typeface="Calibri" panose="020F0502020204030204" pitchFamily="34" charset="0"/>
              </a:rPr>
              <a:t>losses incurred by the licensee or permittee because of reduced or </a:t>
            </a:r>
            <a:r>
              <a:rPr lang="en-US" dirty="0" smtClean="0">
                <a:latin typeface="Calibri" panose="020F0502020204030204" pitchFamily="34" charset="0"/>
              </a:rPr>
              <a:t>	low </a:t>
            </a:r>
            <a:r>
              <a:rPr lang="en-US" dirty="0">
                <a:latin typeface="Calibri" panose="020F0502020204030204" pitchFamily="34" charset="0"/>
              </a:rPr>
              <a:t>drink prices;</a:t>
            </a:r>
          </a:p>
          <a:p>
            <a:endParaRPr lang="en-US" sz="1400" dirty="0">
              <a:latin typeface="Calibri" panose="020F0502020204030204" pitchFamily="34" charset="0"/>
            </a:endParaRPr>
          </a:p>
          <a:p>
            <a:r>
              <a:rPr lang="en-US" dirty="0" smtClean="0">
                <a:latin typeface="Calibri" panose="020F0502020204030204" pitchFamily="34" charset="0"/>
              </a:rPr>
              <a:t>	(</a:t>
            </a:r>
            <a:r>
              <a:rPr lang="en-US" dirty="0">
                <a:latin typeface="Calibri" panose="020F0502020204030204" pitchFamily="34" charset="0"/>
              </a:rPr>
              <a:t>11) engage in any practice, whether listed in this rule or not, that is </a:t>
            </a:r>
            <a:r>
              <a:rPr lang="en-US" dirty="0" smtClean="0">
                <a:latin typeface="Calibri" panose="020F0502020204030204" pitchFamily="34" charset="0"/>
              </a:rPr>
              <a:t>	reasonably </a:t>
            </a:r>
            <a:r>
              <a:rPr lang="en-US" dirty="0">
                <a:latin typeface="Calibri" panose="020F0502020204030204" pitchFamily="34" charset="0"/>
              </a:rPr>
              <a:t>calculated to induce consumers to drink alcoholic beverages to </a:t>
            </a:r>
            <a:r>
              <a:rPr lang="en-US" dirty="0" smtClean="0">
                <a:latin typeface="Calibri" panose="020F0502020204030204" pitchFamily="34" charset="0"/>
              </a:rPr>
              <a:t>	excess</a:t>
            </a:r>
            <a:r>
              <a:rPr lang="en-US" dirty="0">
                <a:latin typeface="Calibri" panose="020F0502020204030204" pitchFamily="34" charset="0"/>
              </a:rPr>
              <a:t>, or that would impair the ability of the licensee or permittee to </a:t>
            </a:r>
            <a:r>
              <a:rPr lang="en-US" dirty="0" smtClean="0">
                <a:latin typeface="Calibri" panose="020F0502020204030204" pitchFamily="34" charset="0"/>
              </a:rPr>
              <a:t>	monitor </a:t>
            </a:r>
            <a:r>
              <a:rPr lang="en-US" dirty="0">
                <a:latin typeface="Calibri" panose="020F0502020204030204" pitchFamily="34" charset="0"/>
              </a:rPr>
              <a:t>or control the consumption of alcoholic beverages by consumers. </a:t>
            </a:r>
          </a:p>
          <a:p>
            <a:endParaRPr lang="en-US" dirty="0">
              <a:latin typeface="Calibri" panose="020F0502020204030204" pitchFamily="34" charset="0"/>
            </a:endParaRPr>
          </a:p>
          <a:p>
            <a:r>
              <a:rPr lang="en-US" b="1" dirty="0">
                <a:solidFill>
                  <a:srgbClr val="0070C0"/>
                </a:solidFill>
                <a:latin typeface="Calibri" panose="020F0502020204030204" pitchFamily="34" charset="0"/>
              </a:rPr>
              <a:t>Notwithstanding the above, licensees and permittees may  1) offer free or reduced price food or entertainment at any time, provided the offer is not based on the purchase of an alcoholic beverage and 2) include alcoholic beverages as part of a meal or hotel package.</a:t>
            </a:r>
          </a:p>
        </p:txBody>
      </p:sp>
    </p:spTree>
    <p:extLst>
      <p:ext uri="{BB962C8B-B14F-4D97-AF65-F5344CB8AC3E}">
        <p14:creationId xmlns:p14="http://schemas.microsoft.com/office/powerpoint/2010/main" val="4014399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143000"/>
          </a:xfrm>
        </p:spPr>
        <p:txBody>
          <a:bodyPr>
            <a:normAutofit/>
          </a:bodyPr>
          <a:lstStyle/>
          <a:p>
            <a:r>
              <a:rPr lang="en-US" sz="3200" b="1" dirty="0" smtClean="0">
                <a:solidFill>
                  <a:srgbClr val="143163"/>
                </a:solidFill>
              </a:rPr>
              <a:t>Payment Terms – Wine &amp; Spirits</a:t>
            </a:r>
            <a:endParaRPr lang="en-US" sz="3200" b="1" dirty="0">
              <a:solidFill>
                <a:srgbClr val="143163"/>
              </a:solidFill>
            </a:endParaRPr>
          </a:p>
        </p:txBody>
      </p:sp>
      <p:sp>
        <p:nvSpPr>
          <p:cNvPr id="7" name="TextBox 6"/>
          <p:cNvSpPr txBox="1"/>
          <p:nvPr/>
        </p:nvSpPr>
        <p:spPr>
          <a:xfrm>
            <a:off x="268357" y="6655567"/>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838199" y="1235892"/>
            <a:ext cx="7958919" cy="2865528"/>
          </a:xfrm>
          <a:prstGeom prst="rect">
            <a:avLst/>
          </a:prstGeom>
        </p:spPr>
        <p:txBody>
          <a:bodyPr wrap="square">
            <a:spAutoFit/>
          </a:bodyPr>
          <a:lstStyle/>
          <a:p>
            <a:pPr>
              <a:lnSpc>
                <a:spcPts val="1800"/>
              </a:lnSpc>
            </a:pPr>
            <a:r>
              <a:rPr lang="en-US" b="1" dirty="0" smtClean="0"/>
              <a:t>Sec</a:t>
            </a:r>
            <a:r>
              <a:rPr lang="en-US" b="1" dirty="0"/>
              <a:t>. 102.32. SALE OF LIQUOR: CREDIT RESTRICTIONS.</a:t>
            </a:r>
            <a:r>
              <a:rPr lang="en-US" dirty="0"/>
              <a:t> </a:t>
            </a:r>
          </a:p>
          <a:p>
            <a:pPr>
              <a:lnSpc>
                <a:spcPts val="1800"/>
              </a:lnSpc>
            </a:pPr>
            <a:r>
              <a:rPr lang="en-US" dirty="0"/>
              <a:t>No wholesale dealer may sell and </a:t>
            </a:r>
            <a:r>
              <a:rPr lang="en-US" b="1" dirty="0">
                <a:solidFill>
                  <a:srgbClr val="0070C0"/>
                </a:solidFill>
              </a:rPr>
              <a:t>no retailer may purchase liquor except for </a:t>
            </a:r>
            <a:r>
              <a:rPr lang="en-US" dirty="0"/>
              <a:t>cash or on terms requiring payment by the retailer in accordance with Subsec­tion (c) of this section.</a:t>
            </a:r>
          </a:p>
          <a:p>
            <a:pPr>
              <a:lnSpc>
                <a:spcPts val="1800"/>
              </a:lnSpc>
            </a:pPr>
            <a:endParaRPr lang="en-US" dirty="0"/>
          </a:p>
          <a:p>
            <a:pPr>
              <a:lnSpc>
                <a:spcPts val="1800"/>
              </a:lnSpc>
            </a:pPr>
            <a:r>
              <a:rPr lang="en-US" dirty="0"/>
              <a:t>(c) On purchases made from the 1st through 15th day of a month, </a:t>
            </a:r>
            <a:r>
              <a:rPr lang="en-US" b="1" dirty="0">
                <a:solidFill>
                  <a:srgbClr val="0070C0"/>
                </a:solidFill>
              </a:rPr>
              <a:t>payment must be made on or before the 25th day of that month</a:t>
            </a:r>
            <a:r>
              <a:rPr lang="en-US" dirty="0"/>
              <a:t>. On purchases made on the 16th through the last day of a month, </a:t>
            </a:r>
            <a:r>
              <a:rPr lang="en-US" b="1" dirty="0">
                <a:solidFill>
                  <a:srgbClr val="0070C0"/>
                </a:solidFill>
              </a:rPr>
              <a:t>payment must be made on or before the 10th day of the following month</a:t>
            </a:r>
            <a:r>
              <a:rPr lang="en-US" dirty="0"/>
              <a:t>. An account is not delinquent if payment is received by the wholesale dealer not later than the fourth business day after the date payment is due under this subsection.</a:t>
            </a:r>
          </a:p>
          <a:p>
            <a:pPr>
              <a:lnSpc>
                <a:spcPts val="1800"/>
              </a:lnSpc>
            </a:pPr>
            <a:r>
              <a:rPr lang="en-US" dirty="0" smtClean="0"/>
              <a:t>		</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3887930"/>
            <a:ext cx="3692712" cy="2635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Straight Arrow Connector 11"/>
          <p:cNvCxnSpPr/>
          <p:nvPr/>
        </p:nvCxnSpPr>
        <p:spPr>
          <a:xfrm>
            <a:off x="2895600" y="4724400"/>
            <a:ext cx="3505200" cy="0"/>
          </a:xfrm>
          <a:prstGeom prst="straightConnector1">
            <a:avLst/>
          </a:prstGeom>
          <a:ln w="25400">
            <a:solidFill>
              <a:schemeClr val="accent6">
                <a:lumMod val="75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930712" y="5562600"/>
            <a:ext cx="381000" cy="0"/>
          </a:xfrm>
          <a:prstGeom prst="straightConnector1">
            <a:avLst/>
          </a:prstGeom>
          <a:ln w="2540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930712" y="5105400"/>
            <a:ext cx="3470088" cy="0"/>
          </a:xfrm>
          <a:prstGeom prst="straightConnector1">
            <a:avLst/>
          </a:prstGeom>
          <a:ln w="25400">
            <a:solidFill>
              <a:schemeClr val="accent6">
                <a:lumMod val="75000"/>
              </a:schemeClr>
            </a:solidFill>
            <a:tailEnd type="none"/>
          </a:ln>
        </p:spPr>
        <p:style>
          <a:lnRef idx="1">
            <a:schemeClr val="accent1"/>
          </a:lnRef>
          <a:fillRef idx="0">
            <a:schemeClr val="accent1"/>
          </a:fillRef>
          <a:effectRef idx="0">
            <a:schemeClr val="accent1"/>
          </a:effectRef>
          <a:fontRef idx="minor">
            <a:schemeClr val="tx1"/>
          </a:fontRef>
        </p:style>
      </p:cxnSp>
      <p:sp>
        <p:nvSpPr>
          <p:cNvPr id="17" name="5-Point Star 16"/>
          <p:cNvSpPr/>
          <p:nvPr/>
        </p:nvSpPr>
        <p:spPr>
          <a:xfrm>
            <a:off x="4512858" y="5754806"/>
            <a:ext cx="304800" cy="304800"/>
          </a:xfrm>
          <a:prstGeom prst="star5">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733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8229600" cy="1143000"/>
          </a:xfrm>
        </p:spPr>
        <p:txBody>
          <a:bodyPr>
            <a:normAutofit/>
          </a:bodyPr>
          <a:lstStyle/>
          <a:p>
            <a:r>
              <a:rPr lang="en-US" sz="3200" b="1" dirty="0" smtClean="0">
                <a:solidFill>
                  <a:srgbClr val="143163"/>
                </a:solidFill>
              </a:rPr>
              <a:t>Presenters</a:t>
            </a:r>
            <a:endParaRPr lang="en-US" sz="3200" b="1" dirty="0">
              <a:solidFill>
                <a:srgbClr val="143163"/>
              </a:solidFill>
            </a:endParaRPr>
          </a:p>
        </p:txBody>
      </p:sp>
      <p:sp>
        <p:nvSpPr>
          <p:cNvPr id="5" name="Content Placeholder 5"/>
          <p:cNvSpPr txBox="1">
            <a:spLocks/>
          </p:cNvSpPr>
          <p:nvPr/>
        </p:nvSpPr>
        <p:spPr>
          <a:xfrm>
            <a:off x="762000" y="914400"/>
            <a:ext cx="8001000" cy="3352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lvl="0" algn="l">
              <a:spcBef>
                <a:spcPts val="0"/>
              </a:spcBef>
              <a:buSzPct val="110000"/>
              <a:defRPr/>
            </a:pPr>
            <a:r>
              <a:rPr lang="en-US" b="1" dirty="0" smtClean="0">
                <a:solidFill>
                  <a:srgbClr val="143163"/>
                </a:solidFill>
              </a:rPr>
              <a:t>	</a:t>
            </a:r>
            <a:r>
              <a:rPr lang="en-US" b="1" dirty="0" smtClean="0">
                <a:solidFill>
                  <a:srgbClr val="C00000"/>
                </a:solidFill>
              </a:rPr>
              <a:t>	</a:t>
            </a:r>
            <a:endParaRPr lang="en-US" sz="2000" b="1" dirty="0" smtClean="0">
              <a:solidFill>
                <a:srgbClr val="242A3A"/>
              </a:solidFill>
            </a:endParaRPr>
          </a:p>
          <a:p>
            <a:pPr lvl="0" algn="l">
              <a:spcBef>
                <a:spcPts val="0"/>
              </a:spcBef>
              <a:buSzPct val="110000"/>
              <a:defRPr/>
            </a:pPr>
            <a:r>
              <a:rPr lang="en-US" sz="2400" b="1" dirty="0" smtClean="0">
                <a:solidFill>
                  <a:srgbClr val="242A3A"/>
                </a:solidFill>
              </a:rPr>
              <a:t>	       </a:t>
            </a:r>
          </a:p>
          <a:p>
            <a:pPr lvl="0" algn="l">
              <a:spcBef>
                <a:spcPts val="0"/>
              </a:spcBef>
              <a:buSzPct val="110000"/>
              <a:defRPr/>
            </a:pPr>
            <a:r>
              <a:rPr lang="en-US" sz="2400" b="1" dirty="0" smtClean="0">
                <a:solidFill>
                  <a:srgbClr val="242A3A"/>
                </a:solidFill>
              </a:rPr>
              <a:t>		</a:t>
            </a:r>
            <a:endParaRPr lang="en-US" sz="2400" b="1" dirty="0">
              <a:solidFill>
                <a:srgbClr val="242A3A"/>
              </a:solidFill>
            </a:endParaRPr>
          </a:p>
          <a:p>
            <a:pPr algn="l">
              <a:spcBef>
                <a:spcPts val="0"/>
              </a:spcBef>
              <a:buSzPct val="110000"/>
              <a:defRPr/>
            </a:pPr>
            <a:r>
              <a:rPr lang="en-US" sz="2400" b="1" dirty="0" smtClean="0">
                <a:solidFill>
                  <a:srgbClr val="143163"/>
                </a:solidFill>
              </a:rPr>
              <a:t>	Dewey </a:t>
            </a:r>
            <a:r>
              <a:rPr lang="en-US" sz="2400" b="1" dirty="0" err="1" smtClean="0">
                <a:solidFill>
                  <a:srgbClr val="143163"/>
                </a:solidFill>
              </a:rPr>
              <a:t>Brackin</a:t>
            </a:r>
            <a:r>
              <a:rPr lang="en-US" sz="2400" b="1" dirty="0" smtClean="0">
                <a:solidFill>
                  <a:srgbClr val="143163"/>
                </a:solidFill>
              </a:rPr>
              <a:t>		Catherine Chamblee</a:t>
            </a:r>
            <a:endParaRPr lang="en-US" sz="2400" b="1" dirty="0">
              <a:solidFill>
                <a:srgbClr val="242A3A"/>
              </a:solidFill>
            </a:endParaRPr>
          </a:p>
          <a:p>
            <a:pPr lvl="0" algn="l">
              <a:spcBef>
                <a:spcPts val="0"/>
              </a:spcBef>
              <a:buSzPct val="110000"/>
              <a:defRPr/>
            </a:pPr>
            <a:endParaRPr lang="en-US" sz="2400" b="1" dirty="0" smtClean="0">
              <a:solidFill>
                <a:srgbClr val="242A3A"/>
              </a:solidFill>
            </a:endParaRPr>
          </a:p>
          <a:p>
            <a:pPr lvl="0" algn="l">
              <a:spcBef>
                <a:spcPts val="0"/>
              </a:spcBef>
              <a:buSzPct val="110000"/>
              <a:defRPr/>
            </a:pPr>
            <a:endParaRPr lang="en-US" sz="2400" b="1" dirty="0">
              <a:solidFill>
                <a:srgbClr val="242A3A"/>
              </a:solidFill>
            </a:endParaRPr>
          </a:p>
          <a:p>
            <a:pPr lvl="0" algn="l">
              <a:spcBef>
                <a:spcPts val="0"/>
              </a:spcBef>
              <a:buSzPct val="110000"/>
              <a:defRPr/>
            </a:pPr>
            <a:endParaRPr lang="en-US" sz="2400" b="1" dirty="0" smtClean="0">
              <a:solidFill>
                <a:srgbClr val="242A3A"/>
              </a:solidFill>
            </a:endParaRPr>
          </a:p>
          <a:p>
            <a:pPr lvl="0" algn="l">
              <a:spcBef>
                <a:spcPts val="0"/>
              </a:spcBef>
              <a:buSzPct val="110000"/>
              <a:defRPr/>
            </a:pPr>
            <a:endParaRPr lang="en-US" sz="2400" b="1" dirty="0">
              <a:solidFill>
                <a:srgbClr val="242A3A"/>
              </a:solidFill>
            </a:endParaRPr>
          </a:p>
          <a:p>
            <a:pPr lvl="0" algn="l">
              <a:spcBef>
                <a:spcPts val="0"/>
              </a:spcBef>
              <a:buSzPct val="110000"/>
              <a:defRPr/>
            </a:pPr>
            <a:endParaRPr lang="en-US" sz="2000" b="1" dirty="0" smtClean="0">
              <a:solidFill>
                <a:srgbClr val="242A3A"/>
              </a:solidFill>
            </a:endParaRPr>
          </a:p>
          <a:p>
            <a:pPr lvl="0" algn="l">
              <a:spcBef>
                <a:spcPts val="0"/>
              </a:spcBef>
              <a:buSzPct val="110000"/>
              <a:defRPr/>
            </a:pPr>
            <a:endParaRPr lang="en-US" sz="1600" b="1" dirty="0">
              <a:solidFill>
                <a:srgbClr val="C00000"/>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600200" y="2726085"/>
            <a:ext cx="2244548" cy="2133600"/>
          </a:xfrm>
          <a:prstGeom prst="rect">
            <a:avLst/>
          </a:prstGeom>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a:off x="914400" y="1981200"/>
            <a:ext cx="7848600" cy="0"/>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940" y="848897"/>
            <a:ext cx="3183633" cy="979903"/>
          </a:xfrm>
          <a:prstGeom prst="rect">
            <a:avLst/>
          </a:prstGeom>
        </p:spPr>
      </p:pic>
      <p:sp>
        <p:nvSpPr>
          <p:cNvPr id="9" name="TextBox 8"/>
          <p:cNvSpPr txBox="1"/>
          <p:nvPr/>
        </p:nvSpPr>
        <p:spPr>
          <a:xfrm>
            <a:off x="754505" y="4935885"/>
            <a:ext cx="7848600" cy="1661993"/>
          </a:xfrm>
          <a:prstGeom prst="rect">
            <a:avLst/>
          </a:prstGeom>
          <a:noFill/>
        </p:spPr>
        <p:txBody>
          <a:bodyPr wrap="square" rtlCol="0">
            <a:spAutoFit/>
          </a:bodyPr>
          <a:lstStyle/>
          <a:p>
            <a:pPr lvl="0">
              <a:buSzPct val="110000"/>
              <a:defRPr/>
            </a:pPr>
            <a:r>
              <a:rPr lang="en-US" sz="1600" b="1" dirty="0">
                <a:solidFill>
                  <a:schemeClr val="accent6">
                    <a:lumMod val="75000"/>
                  </a:schemeClr>
                </a:solidFill>
              </a:rPr>
              <a:t>*** NOTE:  This presentation is a compilation of information gathered from official state resources and is intended to be educational in nature. It is NOT intended to be legal advice. </a:t>
            </a:r>
          </a:p>
          <a:p>
            <a:pPr lvl="0">
              <a:buSzPct val="110000"/>
              <a:defRPr/>
            </a:pPr>
            <a:r>
              <a:rPr lang="en-US" sz="1600" b="1" dirty="0">
                <a:solidFill>
                  <a:schemeClr val="accent6">
                    <a:lumMod val="75000"/>
                  </a:schemeClr>
                </a:solidFill>
              </a:rPr>
              <a:t>As well, the information contained in this presentation is subject to change at any time.</a:t>
            </a:r>
          </a:p>
          <a:p>
            <a:pPr lvl="0">
              <a:buSzPct val="110000"/>
              <a:defRPr/>
            </a:pPr>
            <a:r>
              <a:rPr lang="en-US" sz="1600" b="1" dirty="0">
                <a:solidFill>
                  <a:schemeClr val="accent6">
                    <a:lumMod val="75000"/>
                  </a:schemeClr>
                </a:solidFill>
              </a:rPr>
              <a:t>All information should be validated with your local resources, as local ordinances are a significant factor in </a:t>
            </a:r>
            <a:r>
              <a:rPr lang="en-US" sz="1600" b="1" dirty="0" smtClean="0">
                <a:solidFill>
                  <a:schemeClr val="accent6">
                    <a:lumMod val="75000"/>
                  </a:schemeClr>
                </a:solidFill>
              </a:rPr>
              <a:t>Texas</a:t>
            </a:r>
            <a:r>
              <a:rPr lang="en-US" sz="1600" b="1" dirty="0" smtClean="0">
                <a:solidFill>
                  <a:schemeClr val="accent6">
                    <a:lumMod val="75000"/>
                  </a:schemeClr>
                </a:solidFill>
              </a:rPr>
              <a:t> </a:t>
            </a:r>
            <a:r>
              <a:rPr lang="en-US" sz="1600" b="1" dirty="0">
                <a:solidFill>
                  <a:schemeClr val="accent6">
                    <a:lumMod val="75000"/>
                  </a:schemeClr>
                </a:solidFill>
              </a:rPr>
              <a:t>regulations.</a:t>
            </a:r>
          </a:p>
          <a:p>
            <a:endParaRPr lang="en-US" dirty="0"/>
          </a:p>
        </p:txBody>
      </p:sp>
      <p:pic>
        <p:nvPicPr>
          <p:cNvPr id="10" name="Picture 3" descr="\\foleylaw.com\userdata\home2\23875\UserProfile\Desktop\Catheri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2697652"/>
            <a:ext cx="2244548"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875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143000"/>
          </a:xfrm>
        </p:spPr>
        <p:txBody>
          <a:bodyPr>
            <a:normAutofit/>
          </a:bodyPr>
          <a:lstStyle/>
          <a:p>
            <a:r>
              <a:rPr lang="en-US" sz="3200" b="1" dirty="0" smtClean="0">
                <a:solidFill>
                  <a:srgbClr val="143163"/>
                </a:solidFill>
              </a:rPr>
              <a:t>Payment Terms – Beer</a:t>
            </a:r>
            <a:endParaRPr lang="en-US" sz="3200" b="1" dirty="0">
              <a:solidFill>
                <a:srgbClr val="143163"/>
              </a:solidFill>
            </a:endParaRPr>
          </a:p>
        </p:txBody>
      </p:sp>
      <p:sp>
        <p:nvSpPr>
          <p:cNvPr id="7" name="TextBox 6"/>
          <p:cNvSpPr txBox="1"/>
          <p:nvPr/>
        </p:nvSpPr>
        <p:spPr>
          <a:xfrm>
            <a:off x="268357" y="6655567"/>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838200" y="1676400"/>
            <a:ext cx="7958919" cy="3693319"/>
          </a:xfrm>
          <a:prstGeom prst="rect">
            <a:avLst/>
          </a:prstGeom>
        </p:spPr>
        <p:txBody>
          <a:bodyPr wrap="square">
            <a:spAutoFit/>
          </a:bodyPr>
          <a:lstStyle/>
          <a:p>
            <a:r>
              <a:rPr lang="en-US" b="1" dirty="0"/>
              <a:t>Sec. 102.31. CASH PAYMENT REQUIRED</a:t>
            </a:r>
            <a:r>
              <a:rPr lang="en-US" dirty="0"/>
              <a:t>. (a) </a:t>
            </a:r>
            <a:r>
              <a:rPr lang="en-US" b="1" dirty="0">
                <a:solidFill>
                  <a:srgbClr val="0070C0"/>
                </a:solidFill>
              </a:rPr>
              <a:t>This section applies to:</a:t>
            </a:r>
          </a:p>
          <a:p>
            <a:r>
              <a:rPr lang="en-US" b="1" dirty="0">
                <a:solidFill>
                  <a:srgbClr val="0070C0"/>
                </a:solidFill>
              </a:rPr>
              <a:t>(1) the sale of beer </a:t>
            </a:r>
            <a:r>
              <a:rPr lang="en-US" dirty="0"/>
              <a:t>or its containers or the original packages in which it is received, packaged, or contained by a distributor's licensee to a retail dealer's on-premise or off-premise licensee, a wine and beer retailer's permittee, or a wine and beer retailer's off-premise permittee; and</a:t>
            </a:r>
          </a:p>
          <a:p>
            <a:r>
              <a:rPr lang="en-US" b="1" dirty="0">
                <a:solidFill>
                  <a:srgbClr val="0070C0"/>
                </a:solidFill>
              </a:rPr>
              <a:t>(2) the sale of malt beverages </a:t>
            </a:r>
            <a:r>
              <a:rPr lang="en-US" dirty="0"/>
              <a:t>by a local distributor's permittee, or by any licensee authorized to sell those beverages for resale, to a mixed beverage or daily temporary mixed beverage permittee.</a:t>
            </a:r>
          </a:p>
          <a:p>
            <a:r>
              <a:rPr lang="en-US" dirty="0"/>
              <a:t>	(b) No person directly or indirectly, or through a subsidiary, affiliate, agent, employee, officer, director, or firm member, may make a sale covered by this section except for </a:t>
            </a:r>
            <a:r>
              <a:rPr lang="en-US" b="1" dirty="0">
                <a:solidFill>
                  <a:srgbClr val="0070C0"/>
                </a:solidFill>
              </a:rPr>
              <a:t>cash on or before delivery </a:t>
            </a:r>
            <a:r>
              <a:rPr lang="en-US" dirty="0"/>
              <a:t>to the purchaser.</a:t>
            </a:r>
          </a:p>
          <a:p>
            <a:endParaRPr lang="en-US" b="1" dirty="0"/>
          </a:p>
          <a:p>
            <a:r>
              <a:rPr lang="en-US" dirty="0" smtClean="0"/>
              <a:t>		</a:t>
            </a:r>
            <a:endParaRPr lang="en-US" dirty="0"/>
          </a:p>
        </p:txBody>
      </p:sp>
      <p:pic>
        <p:nvPicPr>
          <p:cNvPr id="5" name="Picture 2" descr="Image result for cash">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998247"/>
            <a:ext cx="2152650" cy="145572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check">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84262" y="5346913"/>
            <a:ext cx="2254987" cy="10153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Fintech">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1069" y="5346913"/>
            <a:ext cx="2686050" cy="809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839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143000"/>
          </a:xfrm>
        </p:spPr>
        <p:txBody>
          <a:bodyPr>
            <a:normAutofit/>
          </a:bodyPr>
          <a:lstStyle/>
          <a:p>
            <a:r>
              <a:rPr lang="en-US" sz="3200" b="1" dirty="0" smtClean="0">
                <a:solidFill>
                  <a:srgbClr val="143163"/>
                </a:solidFill>
              </a:rPr>
              <a:t>Alcohol Delivery to Consumers</a:t>
            </a:r>
            <a:endParaRPr lang="en-US" sz="3200" b="1" dirty="0">
              <a:solidFill>
                <a:srgbClr val="143163"/>
              </a:solidFill>
            </a:endParaRPr>
          </a:p>
        </p:txBody>
      </p:sp>
      <p:sp>
        <p:nvSpPr>
          <p:cNvPr id="7" name="TextBox 6"/>
          <p:cNvSpPr txBox="1"/>
          <p:nvPr/>
        </p:nvSpPr>
        <p:spPr>
          <a:xfrm>
            <a:off x="268357" y="6655567"/>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1066800" y="1600200"/>
            <a:ext cx="7696200" cy="3327193"/>
          </a:xfrm>
          <a:prstGeom prst="rect">
            <a:avLst/>
          </a:prstGeom>
        </p:spPr>
        <p:txBody>
          <a:bodyPr wrap="square">
            <a:spAutoFit/>
          </a:bodyPr>
          <a:lstStyle/>
          <a:p>
            <a:pPr marL="342900" indent="-342900">
              <a:lnSpc>
                <a:spcPts val="1800"/>
              </a:lnSpc>
              <a:buFont typeface="Wingdings" panose="05000000000000000000" pitchFamily="2" charset="2"/>
              <a:buChar char="v"/>
            </a:pPr>
            <a:r>
              <a:rPr lang="en-US" dirty="0"/>
              <a:t>Most package stores with </a:t>
            </a:r>
            <a:r>
              <a:rPr lang="en-US" b="1" dirty="0">
                <a:solidFill>
                  <a:srgbClr val="0070C0"/>
                </a:solidFill>
              </a:rPr>
              <a:t>local distributor permits </a:t>
            </a:r>
            <a:r>
              <a:rPr lang="en-US" dirty="0"/>
              <a:t>can generally deliver alcohol within its city and/or county.</a:t>
            </a:r>
          </a:p>
          <a:p>
            <a:pPr marL="342900" indent="-342900">
              <a:lnSpc>
                <a:spcPts val="1800"/>
              </a:lnSpc>
              <a:buFont typeface="Wingdings" panose="05000000000000000000" pitchFamily="2" charset="2"/>
              <a:buChar char="v"/>
            </a:pPr>
            <a:endParaRPr lang="en-US" dirty="0"/>
          </a:p>
          <a:p>
            <a:pPr marL="342900" indent="-342900">
              <a:lnSpc>
                <a:spcPts val="1800"/>
              </a:lnSpc>
              <a:buFont typeface="Wingdings" panose="05000000000000000000" pitchFamily="2" charset="2"/>
              <a:buChar char="v"/>
            </a:pPr>
            <a:r>
              <a:rPr lang="en-US" dirty="0"/>
              <a:t>Mixed beverage permittees cannot deliver alcohol.</a:t>
            </a:r>
          </a:p>
          <a:p>
            <a:pPr marL="342900" indent="-342900">
              <a:lnSpc>
                <a:spcPts val="1800"/>
              </a:lnSpc>
              <a:buFont typeface="Wingdings" panose="05000000000000000000" pitchFamily="2" charset="2"/>
              <a:buChar char="v"/>
            </a:pPr>
            <a:endParaRPr lang="en-US" dirty="0"/>
          </a:p>
          <a:p>
            <a:pPr marL="342900" indent="-342900">
              <a:lnSpc>
                <a:spcPts val="1800"/>
              </a:lnSpc>
              <a:buFont typeface="Wingdings" panose="05000000000000000000" pitchFamily="2" charset="2"/>
              <a:buChar char="v"/>
            </a:pPr>
            <a:r>
              <a:rPr lang="en-US" dirty="0"/>
              <a:t>Most </a:t>
            </a:r>
            <a:r>
              <a:rPr lang="en-US" b="1" dirty="0">
                <a:solidFill>
                  <a:srgbClr val="0070C0"/>
                </a:solidFill>
              </a:rPr>
              <a:t>grocery and convenience stores </a:t>
            </a:r>
            <a:r>
              <a:rPr lang="en-US" dirty="0"/>
              <a:t>can deliver beer (but not ale or wine) within the county.</a:t>
            </a:r>
          </a:p>
          <a:p>
            <a:pPr marL="342900" indent="-342900">
              <a:lnSpc>
                <a:spcPts val="1800"/>
              </a:lnSpc>
              <a:buFont typeface="Wingdings" panose="05000000000000000000" pitchFamily="2" charset="2"/>
              <a:buChar char="v"/>
            </a:pPr>
            <a:endParaRPr lang="en-US" dirty="0"/>
          </a:p>
          <a:p>
            <a:pPr marL="342900" indent="-342900">
              <a:lnSpc>
                <a:spcPts val="1800"/>
              </a:lnSpc>
              <a:buFont typeface="Wingdings" panose="05000000000000000000" pitchFamily="2" charset="2"/>
              <a:buChar char="v"/>
            </a:pPr>
            <a:r>
              <a:rPr lang="en-US" dirty="0"/>
              <a:t>Most </a:t>
            </a:r>
            <a:r>
              <a:rPr lang="en-US" b="1" dirty="0">
                <a:solidFill>
                  <a:srgbClr val="0070C0"/>
                </a:solidFill>
              </a:rPr>
              <a:t>restaurants with only a beer and wine permit </a:t>
            </a:r>
            <a:r>
              <a:rPr lang="en-US" dirty="0"/>
              <a:t>can </a:t>
            </a:r>
            <a:r>
              <a:rPr lang="en-US" dirty="0" smtClean="0"/>
              <a:t>deliver </a:t>
            </a:r>
            <a:r>
              <a:rPr lang="en-US" dirty="0"/>
              <a:t>beer (but not ale or wine) within the county.</a:t>
            </a:r>
          </a:p>
          <a:p>
            <a:pPr marL="342900" indent="-342900">
              <a:lnSpc>
                <a:spcPts val="1800"/>
              </a:lnSpc>
              <a:buFont typeface="Wingdings" panose="05000000000000000000" pitchFamily="2" charset="2"/>
              <a:buChar char="v"/>
            </a:pPr>
            <a:endParaRPr lang="en-US" dirty="0"/>
          </a:p>
          <a:p>
            <a:pPr marL="342900" indent="-342900">
              <a:lnSpc>
                <a:spcPts val="1800"/>
              </a:lnSpc>
              <a:buFont typeface="Wingdings" panose="05000000000000000000" pitchFamily="2" charset="2"/>
              <a:buChar char="v"/>
            </a:pPr>
            <a:r>
              <a:rPr lang="en-US" dirty="0"/>
              <a:t>Many restrictions and exceptions to these allowances and should be looked at on a case-by-case basis.  (No delivery to dry areas, ordinances prohibiting the possession of alcohol in certain areas, etc.)</a:t>
            </a:r>
          </a:p>
        </p:txBody>
      </p:sp>
      <p:pic>
        <p:nvPicPr>
          <p:cNvPr id="1026" name="Picture 2" descr="Image result for delivery service">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5029200"/>
            <a:ext cx="2257425" cy="1430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88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228600"/>
            <a:ext cx="8229600" cy="1143000"/>
          </a:xfrm>
        </p:spPr>
        <p:txBody>
          <a:bodyPr>
            <a:normAutofit/>
          </a:bodyPr>
          <a:lstStyle/>
          <a:p>
            <a:r>
              <a:rPr lang="en-US" sz="3200" b="1" dirty="0" smtClean="0">
                <a:solidFill>
                  <a:srgbClr val="143163"/>
                </a:solidFill>
              </a:rPr>
              <a:t>Restrictions On Returning Alcohol</a:t>
            </a:r>
            <a:endParaRPr lang="en-US" sz="3200" b="1" dirty="0">
              <a:solidFill>
                <a:srgbClr val="143163"/>
              </a:solidFill>
            </a:endParaRPr>
          </a:p>
        </p:txBody>
      </p:sp>
      <p:sp>
        <p:nvSpPr>
          <p:cNvPr id="9" name="TextBox 8"/>
          <p:cNvSpPr txBox="1"/>
          <p:nvPr/>
        </p:nvSpPr>
        <p:spPr>
          <a:xfrm>
            <a:off x="263857" y="6638015"/>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914400" y="1676400"/>
            <a:ext cx="7620000" cy="4247317"/>
          </a:xfrm>
          <a:prstGeom prst="rect">
            <a:avLst/>
          </a:prstGeom>
        </p:spPr>
        <p:txBody>
          <a:bodyPr wrap="square">
            <a:spAutoFit/>
          </a:bodyPr>
          <a:lstStyle/>
          <a:p>
            <a:pPr>
              <a:lnSpc>
                <a:spcPts val="1800"/>
              </a:lnSpc>
            </a:pPr>
            <a:r>
              <a:rPr lang="en-US" sz="2000" b="1" dirty="0"/>
              <a:t>Retailer returns (to supplier) only allowed in certain instances:</a:t>
            </a:r>
          </a:p>
          <a:p>
            <a:pPr>
              <a:lnSpc>
                <a:spcPts val="1800"/>
              </a:lnSpc>
            </a:pPr>
            <a:r>
              <a:rPr lang="en-US" dirty="0"/>
              <a:t>In accordance with Sec. 104.05(d) alcoholic beverages </a:t>
            </a:r>
            <a:r>
              <a:rPr lang="en-US" b="1" u="sng" dirty="0">
                <a:solidFill>
                  <a:srgbClr val="0070C0"/>
                </a:solidFill>
              </a:rPr>
              <a:t>may be replaced </a:t>
            </a:r>
            <a:r>
              <a:rPr lang="en-US" dirty="0"/>
              <a:t>with like product, provided the product was </a:t>
            </a:r>
            <a:r>
              <a:rPr lang="en-US" b="1" dirty="0">
                <a:solidFill>
                  <a:srgbClr val="0070C0"/>
                </a:solidFill>
              </a:rPr>
              <a:t>damaged upon or prior to delivery </a:t>
            </a:r>
            <a:r>
              <a:rPr lang="en-US" dirty="0"/>
              <a:t>or was </a:t>
            </a:r>
            <a:r>
              <a:rPr lang="en-US" b="1" dirty="0">
                <a:solidFill>
                  <a:srgbClr val="0070C0"/>
                </a:solidFill>
              </a:rPr>
              <a:t>unfit for consumption upon delivery</a:t>
            </a:r>
            <a:r>
              <a:rPr lang="en-US" dirty="0"/>
              <a:t>, or is determined to be a </a:t>
            </a:r>
            <a:r>
              <a:rPr lang="en-US" b="1" dirty="0">
                <a:solidFill>
                  <a:srgbClr val="0070C0"/>
                </a:solidFill>
              </a:rPr>
              <a:t>consumer safety issued caused during the manufacturing process</a:t>
            </a:r>
            <a:r>
              <a:rPr lang="en-US" dirty="0"/>
              <a:t>.</a:t>
            </a:r>
          </a:p>
          <a:p>
            <a:pPr>
              <a:lnSpc>
                <a:spcPts val="1800"/>
              </a:lnSpc>
            </a:pPr>
            <a:endParaRPr lang="en-US" sz="1000" dirty="0"/>
          </a:p>
          <a:p>
            <a:pPr>
              <a:lnSpc>
                <a:spcPts val="1800"/>
              </a:lnSpc>
            </a:pPr>
            <a:r>
              <a:rPr lang="en-US" dirty="0"/>
              <a:t>In accordance with Sec. 104.05(e) </a:t>
            </a:r>
            <a:r>
              <a:rPr lang="en-US" b="1" dirty="0">
                <a:solidFill>
                  <a:srgbClr val="0070C0"/>
                </a:solidFill>
              </a:rPr>
              <a:t>malt beverages </a:t>
            </a:r>
            <a:r>
              <a:rPr lang="en-US" dirty="0"/>
              <a:t>that have not passed their expiration date </a:t>
            </a:r>
            <a:r>
              <a:rPr lang="en-US" b="1" u="sng" dirty="0">
                <a:solidFill>
                  <a:srgbClr val="0070C0"/>
                </a:solidFill>
              </a:rPr>
              <a:t>may be replaced </a:t>
            </a:r>
            <a:r>
              <a:rPr lang="en-US" dirty="0"/>
              <a:t>with identical product, as long as the amount does not exceed 25 cases of 24 12-ounce containers.</a:t>
            </a:r>
          </a:p>
          <a:p>
            <a:pPr>
              <a:lnSpc>
                <a:spcPts val="1800"/>
              </a:lnSpc>
            </a:pPr>
            <a:endParaRPr lang="en-US" sz="1000" dirty="0"/>
          </a:p>
          <a:p>
            <a:pPr>
              <a:lnSpc>
                <a:spcPts val="1800"/>
              </a:lnSpc>
            </a:pPr>
            <a:r>
              <a:rPr lang="en-US" dirty="0"/>
              <a:t>TABC policy also allows a refund, exchange, or credit for a delivery that was inconsistent with the order originally placed by the retailer, if done within 48 hours of the initial delivery of the inconsistent product.</a:t>
            </a:r>
          </a:p>
          <a:p>
            <a:pPr>
              <a:lnSpc>
                <a:spcPts val="1800"/>
              </a:lnSpc>
            </a:pPr>
            <a:endParaRPr lang="en-US" dirty="0" smtClean="0"/>
          </a:p>
          <a:p>
            <a:pPr>
              <a:lnSpc>
                <a:spcPts val="1800"/>
              </a:lnSpc>
            </a:pPr>
            <a:endParaRPr lang="en-US" dirty="0"/>
          </a:p>
          <a:p>
            <a:pPr>
              <a:lnSpc>
                <a:spcPts val="1800"/>
              </a:lnSpc>
            </a:pPr>
            <a:r>
              <a:rPr lang="en-US" sz="2000" b="1" dirty="0"/>
              <a:t>Consumer returns (to retailer):</a:t>
            </a:r>
          </a:p>
          <a:p>
            <a:pPr>
              <a:lnSpc>
                <a:spcPts val="1800"/>
              </a:lnSpc>
            </a:pPr>
            <a:r>
              <a:rPr lang="en-US" dirty="0"/>
              <a:t>It is within the discretion of the retailer to grant refunds, credit, or exchanges to a customer that seeks to return alcohol.</a:t>
            </a:r>
          </a:p>
        </p:txBody>
      </p:sp>
    </p:spTree>
    <p:extLst>
      <p:ext uri="{BB962C8B-B14F-4D97-AF65-F5344CB8AC3E}">
        <p14:creationId xmlns:p14="http://schemas.microsoft.com/office/powerpoint/2010/main" val="3031307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838200" y="1371600"/>
            <a:ext cx="7924800" cy="4467225"/>
          </a:xfrm>
          <a:prstGeom prst="rect">
            <a:avLst/>
          </a:prstGeom>
        </p:spPr>
        <p:txBody>
          <a:bodyPr vert="horz" lIns="91440" tIns="45720" rIns="91440" bIns="45720" rtlCol="0">
            <a:normAutofit/>
          </a:bodyPr>
          <a:lstStyle/>
          <a:p>
            <a:pPr>
              <a:lnSpc>
                <a:spcPts val="1800"/>
              </a:lnSpc>
            </a:pPr>
            <a:r>
              <a:rPr lang="en-US" b="1" dirty="0" smtClean="0"/>
              <a:t>Rule 45.121</a:t>
            </a:r>
            <a:r>
              <a:rPr lang="en-US" dirty="0" smtClean="0"/>
              <a:t> </a:t>
            </a:r>
          </a:p>
          <a:p>
            <a:pPr>
              <a:lnSpc>
                <a:spcPts val="1800"/>
              </a:lnSpc>
            </a:pPr>
            <a:r>
              <a:rPr lang="en-US" dirty="0" smtClean="0"/>
              <a:t>(c) Invoices. </a:t>
            </a:r>
          </a:p>
          <a:p>
            <a:pPr>
              <a:lnSpc>
                <a:spcPts val="1800"/>
              </a:lnSpc>
            </a:pPr>
            <a:r>
              <a:rPr lang="en-US" dirty="0" smtClean="0"/>
              <a:t> 	(1) The Seller's copy of the invoice </a:t>
            </a:r>
            <a:r>
              <a:rPr lang="en-US" b="1" dirty="0" smtClean="0">
                <a:solidFill>
                  <a:srgbClr val="0070C0"/>
                </a:solidFill>
              </a:rPr>
              <a:t>must be signed by the Retailer </a:t>
            </a:r>
            <a:r>
              <a:rPr lang="en-US" dirty="0" smtClean="0"/>
              <a:t>to 	verify receipt of alcoholic beverages and accuracy of invoice. </a:t>
            </a:r>
          </a:p>
          <a:p>
            <a:pPr>
              <a:lnSpc>
                <a:spcPts val="1800"/>
              </a:lnSpc>
            </a:pPr>
            <a:r>
              <a:rPr lang="en-US" dirty="0" smtClean="0"/>
              <a:t>	 (2) The Seller and Retailer must retain invoices in compliance with the 	requirements of §206.01 of the Code. </a:t>
            </a:r>
          </a:p>
          <a:p>
            <a:pPr>
              <a:lnSpc>
                <a:spcPts val="1800"/>
              </a:lnSpc>
            </a:pPr>
            <a:r>
              <a:rPr lang="en-US" dirty="0" smtClean="0"/>
              <a:t>	 (3) Invoices may be created, signed and retained in an electronic or 	internet based inventory system, and </a:t>
            </a:r>
            <a:r>
              <a:rPr lang="en-US" b="1" dirty="0" smtClean="0">
                <a:solidFill>
                  <a:srgbClr val="0070C0"/>
                </a:solidFill>
              </a:rPr>
              <a:t>may be retained on or off the 	licensed premise, as long as the records can be accessed from the 	licensed premises and made available to the commission during normal 	business hours. </a:t>
            </a:r>
          </a:p>
          <a:p>
            <a:pPr>
              <a:lnSpc>
                <a:spcPts val="1800"/>
              </a:lnSpc>
            </a:pPr>
            <a:endParaRPr lang="en-US" dirty="0" smtClean="0"/>
          </a:p>
          <a:p>
            <a:pPr>
              <a:lnSpc>
                <a:spcPts val="1800"/>
              </a:lnSpc>
            </a:pPr>
            <a:r>
              <a:rPr lang="en-US" b="1" dirty="0" smtClean="0"/>
              <a:t>Sec. 206.01. RECORDS. </a:t>
            </a:r>
          </a:p>
          <a:p>
            <a:pPr>
              <a:lnSpc>
                <a:spcPts val="1800"/>
              </a:lnSpc>
            </a:pPr>
            <a:r>
              <a:rPr lang="en-US" dirty="0" smtClean="0"/>
              <a:t>(a) A permittee who distills, rectifies, manufacturers, or receives any liquor shall make and keep a record of each day's production or receipt of liquor and the amount of tax stamps purchased by the permittee. </a:t>
            </a:r>
            <a:r>
              <a:rPr lang="en-US" b="1" dirty="0" smtClean="0">
                <a:solidFill>
                  <a:srgbClr val="0070C0"/>
                </a:solidFill>
              </a:rPr>
              <a:t>All required records shall be kept available </a:t>
            </a:r>
            <a:r>
              <a:rPr lang="en-US" dirty="0" smtClean="0"/>
              <a:t>for inspection by the commission or its authorized representatives </a:t>
            </a:r>
            <a:r>
              <a:rPr lang="en-US" b="1" dirty="0" smtClean="0">
                <a:solidFill>
                  <a:srgbClr val="0070C0"/>
                </a:solidFill>
              </a:rPr>
              <a:t>for at least four years. </a:t>
            </a:r>
            <a:endParaRPr lang="en-US" b="1" dirty="0">
              <a:solidFill>
                <a:srgbClr val="0070C0"/>
              </a:solidFill>
            </a:endParaRPr>
          </a:p>
        </p:txBody>
      </p:sp>
      <p:sp>
        <p:nvSpPr>
          <p:cNvPr id="2" name="Title 1"/>
          <p:cNvSpPr>
            <a:spLocks noGrp="1"/>
          </p:cNvSpPr>
          <p:nvPr>
            <p:ph type="title" idx="4294967295"/>
          </p:nvPr>
        </p:nvSpPr>
        <p:spPr>
          <a:xfrm>
            <a:off x="457200" y="76200"/>
            <a:ext cx="8229600" cy="1143000"/>
          </a:xfrm>
        </p:spPr>
        <p:txBody>
          <a:bodyPr>
            <a:normAutofit/>
          </a:bodyPr>
          <a:lstStyle/>
          <a:p>
            <a:r>
              <a:rPr lang="en-US" sz="3200" b="1" dirty="0" smtClean="0">
                <a:solidFill>
                  <a:srgbClr val="143163"/>
                </a:solidFill>
              </a:rPr>
              <a:t>Recordkeeping</a:t>
            </a:r>
            <a:endParaRPr lang="en-US" sz="3200" b="1" dirty="0">
              <a:solidFill>
                <a:srgbClr val="143163"/>
              </a:solidFill>
            </a:endParaRPr>
          </a:p>
        </p:txBody>
      </p:sp>
      <p:pic>
        <p:nvPicPr>
          <p:cNvPr id="1026" name="Picture 2" descr="Image result for recordkeep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5523374"/>
            <a:ext cx="2895600" cy="112999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3658682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143000"/>
          </a:xfrm>
        </p:spPr>
        <p:txBody>
          <a:bodyPr>
            <a:normAutofit/>
          </a:bodyPr>
          <a:lstStyle/>
          <a:p>
            <a:r>
              <a:rPr lang="en-US" sz="3200" b="1" dirty="0" smtClean="0">
                <a:solidFill>
                  <a:srgbClr val="143163"/>
                </a:solidFill>
              </a:rPr>
              <a:t>Reporting Requirements</a:t>
            </a:r>
            <a:endParaRPr lang="en-US" sz="3200" b="1" dirty="0">
              <a:solidFill>
                <a:srgbClr val="143163"/>
              </a:solidFill>
            </a:endParaRPr>
          </a:p>
        </p:txBody>
      </p:sp>
      <p:sp>
        <p:nvSpPr>
          <p:cNvPr id="7" name="TextBox 6"/>
          <p:cNvSpPr txBox="1"/>
          <p:nvPr/>
        </p:nvSpPr>
        <p:spPr>
          <a:xfrm>
            <a:off x="268357" y="6655567"/>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900752" y="1392072"/>
            <a:ext cx="7848600" cy="3170099"/>
          </a:xfrm>
          <a:prstGeom prst="rect">
            <a:avLst/>
          </a:prstGeom>
        </p:spPr>
        <p:txBody>
          <a:bodyPr wrap="square">
            <a:spAutoFit/>
          </a:bodyPr>
          <a:lstStyle/>
          <a:p>
            <a:r>
              <a:rPr lang="en-US" b="1" u="sng" dirty="0" smtClean="0">
                <a:solidFill>
                  <a:srgbClr val="0070C0"/>
                </a:solidFill>
              </a:rPr>
              <a:t>Changes to business structure</a:t>
            </a:r>
          </a:p>
          <a:p>
            <a:r>
              <a:rPr lang="en-US" dirty="0" smtClean="0"/>
              <a:t>A </a:t>
            </a:r>
            <a:r>
              <a:rPr lang="en-US" dirty="0"/>
              <a:t>business packet for reporting changes (Form L-BRC) is generally required to filed with TABC if there has been any change in the TABC disclosed business structure.  Generally due within 30 days of closing but can be 10 days in some instances.</a:t>
            </a:r>
          </a:p>
          <a:p>
            <a:endParaRPr lang="en-US" sz="1000" b="1" dirty="0" smtClean="0"/>
          </a:p>
          <a:p>
            <a:r>
              <a:rPr lang="en-US" b="1" u="sng" dirty="0">
                <a:solidFill>
                  <a:srgbClr val="0070C0"/>
                </a:solidFill>
              </a:rPr>
              <a:t>Changes in Officers/Directors/Managers</a:t>
            </a:r>
          </a:p>
          <a:p>
            <a:r>
              <a:rPr lang="en-US" dirty="0"/>
              <a:t>New officers, directors, managers and majority owners may be required to submit personal history sheets (Form L-PHS) and may require submission of criminal background checks.</a:t>
            </a:r>
          </a:p>
          <a:p>
            <a:endParaRPr lang="en-US" sz="1000" dirty="0"/>
          </a:p>
          <a:p>
            <a:r>
              <a:rPr lang="en-US" dirty="0"/>
              <a:t>Pre-change notice requirements to TABC may be required depending upon the change.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5947" y="4442004"/>
            <a:ext cx="5905505" cy="205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532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81000"/>
            <a:ext cx="8229600" cy="1143000"/>
          </a:xfrm>
        </p:spPr>
        <p:txBody>
          <a:bodyPr>
            <a:normAutofit/>
          </a:bodyPr>
          <a:lstStyle/>
          <a:p>
            <a:r>
              <a:rPr lang="en-US" sz="3200" b="1" dirty="0" smtClean="0">
                <a:solidFill>
                  <a:srgbClr val="143163"/>
                </a:solidFill>
              </a:rPr>
              <a:t>Licensing – Considerations for New Locations</a:t>
            </a:r>
            <a:endParaRPr lang="en-US" sz="3200" b="1" dirty="0">
              <a:solidFill>
                <a:srgbClr val="143163"/>
              </a:solidFill>
            </a:endParaRP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6" name="Rectangle 5"/>
          <p:cNvSpPr/>
          <p:nvPr/>
        </p:nvSpPr>
        <p:spPr>
          <a:xfrm>
            <a:off x="1905000" y="2438400"/>
            <a:ext cx="6477000" cy="3785652"/>
          </a:xfrm>
          <a:prstGeom prst="rect">
            <a:avLst/>
          </a:prstGeom>
        </p:spPr>
        <p:txBody>
          <a:bodyPr wrap="square">
            <a:spAutoFit/>
          </a:bodyPr>
          <a:lstStyle/>
          <a:p>
            <a:pPr marL="342900" indent="-342900">
              <a:lnSpc>
                <a:spcPct val="110000"/>
              </a:lnSpc>
              <a:buFont typeface="Wingdings" panose="05000000000000000000" pitchFamily="2" charset="2"/>
              <a:buChar char="ü"/>
              <a:defRPr/>
            </a:pPr>
            <a:r>
              <a:rPr lang="en-US" sz="2000" b="1" dirty="0"/>
              <a:t> </a:t>
            </a:r>
            <a:r>
              <a:rPr lang="en-US" sz="2000" dirty="0" smtClean="0"/>
              <a:t>Wet/Dry/Damp Areas</a:t>
            </a:r>
            <a:endParaRPr lang="en-US" sz="2000" dirty="0"/>
          </a:p>
          <a:p>
            <a:pPr marL="342900" indent="-342900">
              <a:lnSpc>
                <a:spcPct val="110000"/>
              </a:lnSpc>
              <a:buFont typeface="Wingdings" panose="05000000000000000000" pitchFamily="2" charset="2"/>
              <a:buChar char="ü"/>
              <a:defRPr/>
            </a:pPr>
            <a:r>
              <a:rPr lang="en-US" sz="2000" dirty="0"/>
              <a:t> </a:t>
            </a:r>
            <a:r>
              <a:rPr lang="en-US" sz="2000" dirty="0" smtClean="0"/>
              <a:t>Distance to Schools/Churches/Public Hospitals</a:t>
            </a:r>
          </a:p>
          <a:p>
            <a:pPr marL="342900" indent="-342900">
              <a:lnSpc>
                <a:spcPct val="110000"/>
              </a:lnSpc>
              <a:buFont typeface="Wingdings" panose="05000000000000000000" pitchFamily="2" charset="2"/>
              <a:buChar char="ü"/>
              <a:defRPr/>
            </a:pPr>
            <a:r>
              <a:rPr lang="en-US" sz="2000" dirty="0" smtClean="0"/>
              <a:t> Zoning Regulations</a:t>
            </a:r>
          </a:p>
          <a:p>
            <a:pPr marL="342900" indent="-342900">
              <a:lnSpc>
                <a:spcPct val="110000"/>
              </a:lnSpc>
              <a:buFont typeface="Wingdings" panose="05000000000000000000" pitchFamily="2" charset="2"/>
              <a:buChar char="ü"/>
              <a:defRPr/>
            </a:pPr>
            <a:r>
              <a:rPr lang="en-US" sz="2000" dirty="0" smtClean="0"/>
              <a:t> Conditional/Special Use Permits </a:t>
            </a:r>
          </a:p>
          <a:p>
            <a:pPr marL="342900" indent="-342900">
              <a:lnSpc>
                <a:spcPct val="110000"/>
              </a:lnSpc>
              <a:buFont typeface="Wingdings" panose="05000000000000000000" pitchFamily="2" charset="2"/>
              <a:buChar char="ü"/>
              <a:defRPr/>
            </a:pPr>
            <a:r>
              <a:rPr lang="en-US" sz="2000" dirty="0" smtClean="0"/>
              <a:t> Residences within 300 feet</a:t>
            </a:r>
          </a:p>
          <a:p>
            <a:pPr marL="342900" indent="-342900">
              <a:lnSpc>
                <a:spcPct val="110000"/>
              </a:lnSpc>
              <a:buFont typeface="Wingdings" panose="05000000000000000000" pitchFamily="2" charset="2"/>
              <a:buChar char="ü"/>
              <a:defRPr/>
            </a:pPr>
            <a:r>
              <a:rPr lang="en-US" sz="2000" dirty="0"/>
              <a:t> </a:t>
            </a:r>
            <a:r>
              <a:rPr lang="en-US" sz="2000" dirty="0" smtClean="0"/>
              <a:t>Protests</a:t>
            </a:r>
          </a:p>
          <a:p>
            <a:pPr marL="342900" indent="-342900">
              <a:lnSpc>
                <a:spcPct val="110000"/>
              </a:lnSpc>
              <a:buFont typeface="Wingdings" panose="05000000000000000000" pitchFamily="2" charset="2"/>
              <a:buChar char="ü"/>
              <a:defRPr/>
            </a:pPr>
            <a:r>
              <a:rPr lang="en-US" sz="2000" dirty="0"/>
              <a:t> </a:t>
            </a:r>
            <a:r>
              <a:rPr lang="en-US" sz="2000" dirty="0" smtClean="0"/>
              <a:t>Patio Usage</a:t>
            </a:r>
          </a:p>
          <a:p>
            <a:pPr marL="342900" indent="-342900">
              <a:lnSpc>
                <a:spcPct val="110000"/>
              </a:lnSpc>
              <a:buFont typeface="Wingdings" panose="05000000000000000000" pitchFamily="2" charset="2"/>
              <a:buChar char="ü"/>
              <a:defRPr/>
            </a:pPr>
            <a:r>
              <a:rPr lang="en-US" sz="2000" dirty="0"/>
              <a:t> </a:t>
            </a:r>
            <a:r>
              <a:rPr lang="en-US" sz="2000" dirty="0" smtClean="0"/>
              <a:t>Seating</a:t>
            </a:r>
          </a:p>
          <a:p>
            <a:pPr marL="342900" indent="-342900">
              <a:lnSpc>
                <a:spcPct val="110000"/>
              </a:lnSpc>
              <a:buFont typeface="Wingdings" panose="05000000000000000000" pitchFamily="2" charset="2"/>
              <a:buChar char="ü"/>
              <a:defRPr/>
            </a:pPr>
            <a:r>
              <a:rPr lang="en-US" sz="2000" dirty="0"/>
              <a:t> </a:t>
            </a:r>
            <a:r>
              <a:rPr lang="en-US" sz="2000" dirty="0" smtClean="0"/>
              <a:t>Food Offerings</a:t>
            </a:r>
          </a:p>
          <a:p>
            <a:pPr marL="342900" indent="-342900">
              <a:lnSpc>
                <a:spcPct val="110000"/>
              </a:lnSpc>
              <a:buFont typeface="Wingdings" panose="05000000000000000000" pitchFamily="2" charset="2"/>
              <a:buChar char="v"/>
              <a:defRPr/>
            </a:pPr>
            <a:endParaRPr lang="en-US" sz="2000" b="1" dirty="0" smtClean="0"/>
          </a:p>
          <a:p>
            <a:pPr algn="just"/>
            <a:endParaRPr lang="en-US" sz="2000" b="1" dirty="0" smtClean="0"/>
          </a:p>
        </p:txBody>
      </p:sp>
    </p:spTree>
    <p:extLst>
      <p:ext uri="{BB962C8B-B14F-4D97-AF65-F5344CB8AC3E}">
        <p14:creationId xmlns:p14="http://schemas.microsoft.com/office/powerpoint/2010/main" val="89881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304800"/>
            <a:ext cx="8229600" cy="1143000"/>
          </a:xfrm>
        </p:spPr>
        <p:txBody>
          <a:bodyPr>
            <a:normAutofit/>
          </a:bodyPr>
          <a:lstStyle/>
          <a:p>
            <a:r>
              <a:rPr lang="en-US" sz="3200" b="1" dirty="0">
                <a:solidFill>
                  <a:srgbClr val="143163"/>
                </a:solidFill>
              </a:rPr>
              <a:t>Safe Harbor </a:t>
            </a:r>
            <a:r>
              <a:rPr lang="en-US" sz="3200" b="1" dirty="0" smtClean="0">
                <a:solidFill>
                  <a:srgbClr val="143163"/>
                </a:solidFill>
              </a:rPr>
              <a:t>(“</a:t>
            </a:r>
            <a:r>
              <a:rPr lang="en-US" sz="3200" b="1" dirty="0">
                <a:solidFill>
                  <a:srgbClr val="143163"/>
                </a:solidFill>
              </a:rPr>
              <a:t>Get Out of Jail Free” Card)</a:t>
            </a:r>
          </a:p>
        </p:txBody>
      </p:sp>
      <p:sp>
        <p:nvSpPr>
          <p:cNvPr id="4" name="Rectangle 3"/>
          <p:cNvSpPr txBox="1">
            <a:spLocks noChangeArrowheads="1"/>
          </p:cNvSpPr>
          <p:nvPr/>
        </p:nvSpPr>
        <p:spPr>
          <a:xfrm>
            <a:off x="914400" y="1524000"/>
            <a:ext cx="7848599" cy="4288795"/>
          </a:xfrm>
          <a:prstGeom prst="rect">
            <a:avLst/>
          </a:prstGeom>
        </p:spPr>
        <p:txBody>
          <a:bodyPr vert="horz" lIns="91440" tIns="45720" rIns="91440" bIns="45720" rtlCol="0">
            <a:noAutofit/>
          </a:bodyPr>
          <a:lstStyle/>
          <a:p>
            <a:pPr marL="0" marR="0" lvl="1" fontAlgn="auto">
              <a:lnSpc>
                <a:spcPct val="80000"/>
              </a:lnSpc>
              <a:spcBef>
                <a:spcPct val="20000"/>
              </a:spcBef>
              <a:spcAft>
                <a:spcPts val="0"/>
              </a:spcAft>
              <a:buClrTx/>
              <a:buSzTx/>
              <a:tabLst/>
              <a:defRPr/>
            </a:pPr>
            <a:endParaRPr lang="en-US" dirty="0">
              <a:solidFill>
                <a:srgbClr val="242A3A"/>
              </a:solidFill>
            </a:endParaRPr>
          </a:p>
          <a:p>
            <a:endParaRPr lang="en-US" dirty="0"/>
          </a:p>
          <a:p>
            <a:endParaRPr lang="en-US" dirty="0"/>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6" name="Rectangle 5"/>
          <p:cNvSpPr/>
          <p:nvPr/>
        </p:nvSpPr>
        <p:spPr>
          <a:xfrm>
            <a:off x="1015618" y="1752600"/>
            <a:ext cx="7646159" cy="4247317"/>
          </a:xfrm>
          <a:prstGeom prst="rect">
            <a:avLst/>
          </a:prstGeom>
        </p:spPr>
        <p:txBody>
          <a:bodyPr wrap="square">
            <a:spAutoFit/>
          </a:bodyPr>
          <a:lstStyle/>
          <a:p>
            <a:r>
              <a:rPr lang="en-US" b="1" dirty="0"/>
              <a:t>Sec. 106.14. ACTIONS OF EMPLOYEE</a:t>
            </a:r>
            <a:endParaRPr lang="en-US" dirty="0"/>
          </a:p>
          <a:p>
            <a:r>
              <a:rPr lang="en-US" dirty="0"/>
              <a:t>The actions of an employee (specifically for sale of alcoholic beverage to an intoxicated patron and/or sale to minor) shall not be attributable to the employer if:</a:t>
            </a:r>
          </a:p>
          <a:p>
            <a:r>
              <a:rPr lang="en-US" dirty="0"/>
              <a:t>(1)        the employer requires its employees to attend a commission-approved seller training program;</a:t>
            </a:r>
          </a:p>
          <a:p>
            <a:r>
              <a:rPr lang="en-US" dirty="0"/>
              <a:t>(2)        the employee has actually attended such a training program; and</a:t>
            </a:r>
          </a:p>
          <a:p>
            <a:pPr marL="342900" indent="-342900">
              <a:buAutoNum type="arabicParenBoth" startAt="3"/>
            </a:pPr>
            <a:r>
              <a:rPr lang="en-US" dirty="0"/>
              <a:t>the employer has not directly or indirectly encouraged the employee to violate such law.</a:t>
            </a:r>
          </a:p>
          <a:p>
            <a:pPr marL="342900" indent="-342900">
              <a:buAutoNum type="arabicParenBoth" startAt="3"/>
            </a:pPr>
            <a:endParaRPr lang="en-US" dirty="0"/>
          </a:p>
          <a:p>
            <a:r>
              <a:rPr lang="en-US" b="1" dirty="0">
                <a:solidFill>
                  <a:schemeClr val="accent6">
                    <a:lumMod val="75000"/>
                  </a:schemeClr>
                </a:solidFill>
              </a:rPr>
              <a:t>* All staff that serves, sells or manages those that serve or sell alcoholic beverages must be TABC certified at all times, and all employees must have read and signed responsible alcohol service policies that are then kept for at least a year after employee termination.</a:t>
            </a:r>
            <a:endParaRPr lang="en-US" dirty="0">
              <a:solidFill>
                <a:schemeClr val="accent6">
                  <a:lumMod val="75000"/>
                </a:schemeClr>
              </a:solidFill>
            </a:endParaRPr>
          </a:p>
          <a:p>
            <a:pPr algn="just"/>
            <a:endParaRPr lang="en-US" b="1" dirty="0" smtClean="0"/>
          </a:p>
        </p:txBody>
      </p:sp>
    </p:spTree>
    <p:extLst>
      <p:ext uri="{BB962C8B-B14F-4D97-AF65-F5344CB8AC3E}">
        <p14:creationId xmlns:p14="http://schemas.microsoft.com/office/powerpoint/2010/main" val="3028814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76200"/>
            <a:ext cx="8229600" cy="1143000"/>
          </a:xfrm>
        </p:spPr>
        <p:txBody>
          <a:bodyPr>
            <a:normAutofit/>
          </a:bodyPr>
          <a:lstStyle/>
          <a:p>
            <a:r>
              <a:rPr lang="en-US" sz="3200" b="1" dirty="0" smtClean="0">
                <a:solidFill>
                  <a:srgbClr val="143163"/>
                </a:solidFill>
              </a:rPr>
              <a:t>Other Things to Consider</a:t>
            </a:r>
            <a:endParaRPr lang="en-US" sz="3200" b="1" dirty="0">
              <a:solidFill>
                <a:srgbClr val="143163"/>
              </a:solidFill>
            </a:endParaRPr>
          </a:p>
        </p:txBody>
      </p:sp>
      <p:sp>
        <p:nvSpPr>
          <p:cNvPr id="7" name="TextBox 6"/>
          <p:cNvSpPr txBox="1"/>
          <p:nvPr/>
        </p:nvSpPr>
        <p:spPr>
          <a:xfrm>
            <a:off x="268357" y="6655567"/>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3" name="Rectangle 2"/>
          <p:cNvSpPr/>
          <p:nvPr/>
        </p:nvSpPr>
        <p:spPr>
          <a:xfrm>
            <a:off x="1219200" y="1828800"/>
            <a:ext cx="7315200" cy="3785652"/>
          </a:xfrm>
          <a:prstGeom prst="rect">
            <a:avLst/>
          </a:prstGeom>
        </p:spPr>
        <p:txBody>
          <a:bodyPr wrap="square">
            <a:spAutoFit/>
          </a:bodyPr>
          <a:lstStyle/>
          <a:p>
            <a:pPr marL="342900" indent="-342900">
              <a:buFont typeface="Wingdings" panose="05000000000000000000" pitchFamily="2" charset="2"/>
              <a:buChar char="v"/>
            </a:pPr>
            <a:r>
              <a:rPr lang="en-US" sz="2000" dirty="0" smtClean="0"/>
              <a:t>“Things of Value”/gifts from suppliers and wholesalers</a:t>
            </a:r>
          </a:p>
          <a:p>
            <a:pPr marL="342900" indent="-342900">
              <a:buFont typeface="Wingdings" panose="05000000000000000000" pitchFamily="2" charset="2"/>
              <a:buChar char="v"/>
            </a:pPr>
            <a:r>
              <a:rPr lang="en-US" sz="2000" dirty="0" smtClean="0"/>
              <a:t>Internal and external signs</a:t>
            </a:r>
          </a:p>
          <a:p>
            <a:pPr marL="342900" indent="-342900">
              <a:buFont typeface="Wingdings" panose="05000000000000000000" pitchFamily="2" charset="2"/>
              <a:buChar char="v"/>
            </a:pPr>
            <a:r>
              <a:rPr lang="en-US" sz="2000" dirty="0" smtClean="0"/>
              <a:t>Percentage of alcohol sales</a:t>
            </a:r>
          </a:p>
          <a:p>
            <a:pPr marL="342900" indent="-342900">
              <a:buFont typeface="Wingdings" panose="05000000000000000000" pitchFamily="2" charset="2"/>
              <a:buChar char="v"/>
            </a:pPr>
            <a:r>
              <a:rPr lang="en-US" sz="2000" dirty="0" smtClean="0"/>
              <a:t>Food products with alcohol added</a:t>
            </a:r>
          </a:p>
          <a:p>
            <a:pPr marL="342900" indent="-342900">
              <a:buFont typeface="Wingdings" panose="05000000000000000000" pitchFamily="2" charset="2"/>
              <a:buChar char="v"/>
            </a:pPr>
            <a:r>
              <a:rPr lang="en-US" sz="2000" dirty="0" smtClean="0"/>
              <a:t>Creating infused drinks</a:t>
            </a:r>
          </a:p>
          <a:p>
            <a:pPr marL="342900" indent="-342900">
              <a:buFont typeface="Wingdings" panose="05000000000000000000" pitchFamily="2" charset="2"/>
              <a:buChar char="v"/>
            </a:pPr>
            <a:r>
              <a:rPr lang="en-US" sz="2000" dirty="0" smtClean="0"/>
              <a:t>Tap handles and draft lines</a:t>
            </a:r>
          </a:p>
          <a:p>
            <a:pPr marL="342900" indent="-342900">
              <a:buFont typeface="Wingdings" panose="05000000000000000000" pitchFamily="2" charset="2"/>
              <a:buChar char="v"/>
            </a:pPr>
            <a:r>
              <a:rPr lang="en-US" sz="2000" dirty="0" smtClean="0"/>
              <a:t>Server training </a:t>
            </a:r>
          </a:p>
          <a:p>
            <a:pPr marL="342900" indent="-342900">
              <a:buFont typeface="Wingdings" panose="05000000000000000000" pitchFamily="2" charset="2"/>
              <a:buChar char="v"/>
            </a:pPr>
            <a:r>
              <a:rPr lang="en-US" sz="2000" dirty="0" smtClean="0"/>
              <a:t>Sponsorships</a:t>
            </a:r>
          </a:p>
          <a:p>
            <a:pPr marL="342900" indent="-342900">
              <a:buFont typeface="Wingdings" panose="05000000000000000000" pitchFamily="2" charset="2"/>
              <a:buChar char="v"/>
            </a:pPr>
            <a:r>
              <a:rPr lang="en-US" sz="2000" dirty="0" smtClean="0"/>
              <a:t>Special Event Permits</a:t>
            </a:r>
          </a:p>
          <a:p>
            <a:pPr marL="342900" indent="-342900">
              <a:buFont typeface="Wingdings" panose="05000000000000000000" pitchFamily="2" charset="2"/>
              <a:buChar char="v"/>
            </a:pPr>
            <a:r>
              <a:rPr lang="en-US" sz="2000" dirty="0" smtClean="0"/>
              <a:t>On-site tastings and samples</a:t>
            </a:r>
          </a:p>
          <a:p>
            <a:pPr marL="342900" indent="-342900">
              <a:buFont typeface="Wingdings" panose="05000000000000000000" pitchFamily="2" charset="2"/>
              <a:buChar char="v"/>
            </a:pPr>
            <a:r>
              <a:rPr lang="en-US" sz="2000" dirty="0" smtClean="0"/>
              <a:t>Transferring product between stores (if multiple locations owned)</a:t>
            </a:r>
          </a:p>
          <a:p>
            <a:pPr marL="342900" indent="-342900">
              <a:buFont typeface="Wingdings" panose="05000000000000000000" pitchFamily="2" charset="2"/>
              <a:buChar char="v"/>
            </a:pPr>
            <a:r>
              <a:rPr lang="en-US" sz="2000" dirty="0" smtClean="0"/>
              <a:t>Upcoming legislative proposals</a:t>
            </a:r>
            <a:endParaRPr lang="en-US" sz="2000" dirty="0"/>
          </a:p>
        </p:txBody>
      </p:sp>
    </p:spTree>
    <p:extLst>
      <p:ext uri="{BB962C8B-B14F-4D97-AF65-F5344CB8AC3E}">
        <p14:creationId xmlns:p14="http://schemas.microsoft.com/office/powerpoint/2010/main" val="865557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982311"/>
            <a:ext cx="9144000" cy="2362200"/>
          </a:xfrm>
        </p:spPr>
        <p:txBody>
          <a:bodyPr/>
          <a:lstStyle/>
          <a:p>
            <a:pPr algn="ctr"/>
            <a:r>
              <a:rPr lang="en-US" sz="5400" dirty="0" smtClean="0">
                <a:solidFill>
                  <a:srgbClr val="143163"/>
                </a:solidFill>
              </a:rPr>
              <a:t>Thank you!</a:t>
            </a:r>
            <a:endParaRPr lang="en-US" sz="5400" dirty="0">
              <a:solidFill>
                <a:srgbClr val="143163"/>
              </a:solidFill>
            </a:endParaRPr>
          </a:p>
        </p:txBody>
      </p:sp>
      <p:sp>
        <p:nvSpPr>
          <p:cNvPr id="2" name="TextBox 1"/>
          <p:cNvSpPr txBox="1"/>
          <p:nvPr/>
        </p:nvSpPr>
        <p:spPr>
          <a:xfrm>
            <a:off x="1447800" y="3626346"/>
            <a:ext cx="6477000" cy="1938992"/>
          </a:xfrm>
          <a:prstGeom prst="rect">
            <a:avLst/>
          </a:prstGeom>
          <a:noFill/>
        </p:spPr>
        <p:txBody>
          <a:bodyPr wrap="square" rtlCol="0">
            <a:spAutoFit/>
          </a:bodyPr>
          <a:lstStyle/>
          <a:p>
            <a:pPr algn="ctr"/>
            <a:r>
              <a:rPr lang="en-US" sz="2800" dirty="0">
                <a:solidFill>
                  <a:schemeClr val="bg1"/>
                </a:solidFill>
              </a:rPr>
              <a:t>Dewey Brackin / Partner </a:t>
            </a:r>
            <a:endParaRPr lang="en-US" sz="2800" u="sng" dirty="0">
              <a:solidFill>
                <a:schemeClr val="bg1"/>
              </a:solidFill>
            </a:endParaRPr>
          </a:p>
          <a:p>
            <a:pPr algn="ctr"/>
            <a:endParaRPr lang="en-US" dirty="0" smtClean="0">
              <a:solidFill>
                <a:schemeClr val="bg1"/>
              </a:solidFill>
            </a:endParaRPr>
          </a:p>
          <a:p>
            <a:pPr algn="ctr"/>
            <a:r>
              <a:rPr lang="en-US" sz="2800" dirty="0" smtClean="0">
                <a:solidFill>
                  <a:schemeClr val="bg1"/>
                </a:solidFill>
              </a:rPr>
              <a:t>Catherine </a:t>
            </a:r>
            <a:r>
              <a:rPr lang="en-US" sz="2800" dirty="0">
                <a:solidFill>
                  <a:schemeClr val="bg1"/>
                </a:solidFill>
              </a:rPr>
              <a:t>Chamblee </a:t>
            </a:r>
            <a:r>
              <a:rPr lang="en-US" sz="2800" dirty="0" smtClean="0">
                <a:solidFill>
                  <a:schemeClr val="bg1"/>
                </a:solidFill>
              </a:rPr>
              <a:t>/Associate</a:t>
            </a:r>
            <a:endParaRPr lang="en-US" sz="2800" u="sng" dirty="0" smtClean="0">
              <a:solidFill>
                <a:schemeClr val="bg1"/>
              </a:solidFill>
            </a:endParaRPr>
          </a:p>
          <a:p>
            <a:pPr algn="ctr"/>
            <a:endParaRPr lang="en-US" dirty="0" smtClean="0">
              <a:solidFill>
                <a:schemeClr val="bg1"/>
              </a:solidFill>
            </a:endParaRPr>
          </a:p>
          <a:p>
            <a:pPr algn="ctr"/>
            <a:r>
              <a:rPr lang="en-US" sz="2800" dirty="0" smtClean="0">
                <a:solidFill>
                  <a:schemeClr val="bg1"/>
                </a:solidFill>
              </a:rPr>
              <a:t>Marcus </a:t>
            </a:r>
            <a:r>
              <a:rPr lang="en-US" sz="2800" dirty="0">
                <a:solidFill>
                  <a:schemeClr val="bg1"/>
                </a:solidFill>
              </a:rPr>
              <a:t>Schwartz / </a:t>
            </a:r>
            <a:r>
              <a:rPr lang="en-US" sz="2800" dirty="0" smtClean="0">
                <a:solidFill>
                  <a:schemeClr val="bg1"/>
                </a:solidFill>
              </a:rPr>
              <a:t>Associate</a:t>
            </a:r>
            <a:endParaRPr lang="en-US" sz="2800" dirty="0" smtClean="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2544" y="0"/>
            <a:ext cx="3191456" cy="98231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52400"/>
            <a:ext cx="2971800" cy="686175"/>
          </a:xfrm>
          <a:prstGeom prst="rect">
            <a:avLst/>
          </a:prstGeom>
        </p:spPr>
      </p:pic>
    </p:spTree>
    <p:extLst>
      <p:ext uri="{BB962C8B-B14F-4D97-AF65-F5344CB8AC3E}">
        <p14:creationId xmlns:p14="http://schemas.microsoft.com/office/powerpoint/2010/main" val="156979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1020" y="76200"/>
            <a:ext cx="8229600" cy="1143000"/>
          </a:xfrm>
        </p:spPr>
        <p:txBody>
          <a:bodyPr>
            <a:normAutofit/>
          </a:bodyPr>
          <a:lstStyle/>
          <a:p>
            <a:r>
              <a:rPr lang="en-US" sz="3200" b="1" dirty="0" smtClean="0">
                <a:solidFill>
                  <a:srgbClr val="143163"/>
                </a:solidFill>
              </a:rPr>
              <a:t>Agenda</a:t>
            </a:r>
            <a:endParaRPr lang="en-US" sz="3200" b="1" dirty="0">
              <a:solidFill>
                <a:srgbClr val="143163"/>
              </a:solidFill>
            </a:endParaRPr>
          </a:p>
        </p:txBody>
      </p:sp>
      <p:sp>
        <p:nvSpPr>
          <p:cNvPr id="5" name="TextBox 4"/>
          <p:cNvSpPr txBox="1"/>
          <p:nvPr/>
        </p:nvSpPr>
        <p:spPr>
          <a:xfrm>
            <a:off x="268357" y="6642556"/>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6" name="Rectangle 3"/>
          <p:cNvSpPr txBox="1">
            <a:spLocks noChangeArrowheads="1"/>
          </p:cNvSpPr>
          <p:nvPr/>
        </p:nvSpPr>
        <p:spPr>
          <a:xfrm>
            <a:off x="1600200" y="1447800"/>
            <a:ext cx="6680579" cy="5029200"/>
          </a:xfrm>
          <a:prstGeom prst="rect">
            <a:avLst/>
          </a:prstGeom>
        </p:spPr>
        <p:txBody>
          <a:bodyPr vert="horz" lIns="91440" tIns="45720" rIns="91440" bIns="45720" rtlCol="0">
            <a:noAutofit/>
          </a:bodyPr>
          <a:lstStyle/>
          <a:p>
            <a:pPr marL="342900" indent="-342900">
              <a:lnSpc>
                <a:spcPct val="110000"/>
              </a:lnSpc>
              <a:buFont typeface="Wingdings" panose="05000000000000000000" pitchFamily="2" charset="2"/>
              <a:buChar char="v"/>
              <a:defRPr/>
            </a:pPr>
            <a:r>
              <a:rPr kumimoji="0" lang="en-US" sz="2000" i="0" u="none" strike="noStrike" kern="1200" cap="none" spc="0" normalizeH="0" baseline="0" noProof="0" dirty="0" smtClean="0">
                <a:ln>
                  <a:noFill/>
                </a:ln>
                <a:effectLst/>
                <a:uLnTx/>
                <a:uFillTx/>
                <a:latin typeface="+mj-lt"/>
              </a:rPr>
              <a:t>    History</a:t>
            </a:r>
            <a:r>
              <a:rPr kumimoji="0" lang="en-US" sz="2000" i="0" u="none" strike="noStrike" kern="1200" cap="none" spc="0" normalizeH="0" noProof="0" dirty="0" smtClean="0">
                <a:ln>
                  <a:noFill/>
                </a:ln>
                <a:effectLst/>
                <a:uLnTx/>
                <a:uFillTx/>
                <a:latin typeface="+mj-lt"/>
              </a:rPr>
              <a:t> of Alcohol Prohibition and Repeal</a:t>
            </a:r>
          </a:p>
          <a:p>
            <a:pPr marL="342900" indent="-342900">
              <a:lnSpc>
                <a:spcPct val="110000"/>
              </a:lnSpc>
              <a:buFont typeface="Wingdings" panose="05000000000000000000" pitchFamily="2" charset="2"/>
              <a:buChar char="v"/>
              <a:defRPr/>
            </a:pPr>
            <a:r>
              <a:rPr lang="en-US" sz="2000" dirty="0" smtClean="0">
                <a:latin typeface="+mj-lt"/>
              </a:rPr>
              <a:t>    3</a:t>
            </a:r>
            <a:r>
              <a:rPr lang="en-US" sz="2000" baseline="0" dirty="0" smtClean="0">
                <a:latin typeface="+mj-lt"/>
              </a:rPr>
              <a:t>-tier System </a:t>
            </a:r>
            <a:endParaRPr lang="en-US" sz="2000" dirty="0">
              <a:latin typeface="+mj-lt"/>
            </a:endParaRPr>
          </a:p>
          <a:p>
            <a:pPr marL="342900" indent="-342900">
              <a:lnSpc>
                <a:spcPct val="110000"/>
              </a:lnSpc>
              <a:buFont typeface="Wingdings" panose="05000000000000000000" pitchFamily="2" charset="2"/>
              <a:buChar char="v"/>
              <a:defRPr/>
            </a:pPr>
            <a:r>
              <a:rPr kumimoji="0" lang="en-US" sz="2000" i="0" u="none" strike="noStrike" kern="1200" cap="none" spc="0" normalizeH="0" noProof="0" dirty="0" smtClean="0">
                <a:ln>
                  <a:noFill/>
                </a:ln>
                <a:effectLst/>
                <a:uLnTx/>
                <a:uFillTx/>
                <a:latin typeface="+mj-lt"/>
              </a:rPr>
              <a:t>    How to Identify Your State Agency and Resources</a:t>
            </a:r>
          </a:p>
          <a:p>
            <a:pPr marL="342900" indent="-342900">
              <a:lnSpc>
                <a:spcPct val="110000"/>
              </a:lnSpc>
              <a:buFont typeface="Wingdings" panose="05000000000000000000" pitchFamily="2" charset="2"/>
              <a:buChar char="v"/>
              <a:defRPr/>
            </a:pPr>
            <a:r>
              <a:rPr lang="en-US" sz="2000" dirty="0" smtClean="0">
                <a:latin typeface="+mj-lt"/>
              </a:rPr>
              <a:t>    Minimum Age to </a:t>
            </a:r>
            <a:r>
              <a:rPr lang="en-US" sz="2000" dirty="0"/>
              <a:t>Serve/Sell Alcohol</a:t>
            </a:r>
            <a:endParaRPr kumimoji="0" lang="en-US" sz="2000" i="0" u="none" strike="noStrike" kern="1200" cap="none" spc="0" normalizeH="0" noProof="0" dirty="0" smtClean="0">
              <a:ln>
                <a:noFill/>
              </a:ln>
              <a:effectLst/>
              <a:uLnTx/>
              <a:uFillTx/>
              <a:latin typeface="+mj-lt"/>
            </a:endParaRPr>
          </a:p>
          <a:p>
            <a:pPr marL="342900" indent="-342900">
              <a:lnSpc>
                <a:spcPct val="110000"/>
              </a:lnSpc>
              <a:buFont typeface="Wingdings" panose="05000000000000000000" pitchFamily="2" charset="2"/>
              <a:buChar char="v"/>
              <a:defRPr/>
            </a:pPr>
            <a:r>
              <a:rPr lang="en-US" sz="2000" baseline="0" dirty="0" smtClean="0">
                <a:latin typeface="+mj-lt"/>
              </a:rPr>
              <a:t>    Gaming and Contests</a:t>
            </a:r>
          </a:p>
          <a:p>
            <a:pPr marL="342900" indent="-342900">
              <a:lnSpc>
                <a:spcPct val="110000"/>
              </a:lnSpc>
              <a:buFont typeface="Wingdings" panose="05000000000000000000" pitchFamily="2" charset="2"/>
              <a:buChar char="v"/>
              <a:defRPr/>
            </a:pPr>
            <a:r>
              <a:rPr lang="en-US" sz="2000" dirty="0" smtClean="0">
                <a:latin typeface="+mj-lt"/>
              </a:rPr>
              <a:t>    Product Integrity and Tax Stamps</a:t>
            </a:r>
          </a:p>
          <a:p>
            <a:pPr marL="342900" indent="-342900">
              <a:lnSpc>
                <a:spcPct val="110000"/>
              </a:lnSpc>
              <a:buFont typeface="Wingdings" panose="05000000000000000000" pitchFamily="2" charset="2"/>
              <a:buChar char="v"/>
              <a:defRPr/>
            </a:pPr>
            <a:r>
              <a:rPr kumimoji="0" lang="en-US" sz="2000" i="0" u="none" strike="noStrike" kern="1200" cap="none" spc="0" normalizeH="0" baseline="0" noProof="0" dirty="0" smtClean="0">
                <a:ln>
                  <a:noFill/>
                </a:ln>
                <a:effectLst/>
                <a:uLnTx/>
                <a:uFillTx/>
                <a:latin typeface="+mj-lt"/>
              </a:rPr>
              <a:t>    </a:t>
            </a:r>
            <a:r>
              <a:rPr lang="en-US" sz="2000" dirty="0" smtClean="0">
                <a:latin typeface="+mj-lt"/>
              </a:rPr>
              <a:t>Guidelines</a:t>
            </a:r>
            <a:r>
              <a:rPr kumimoji="0" lang="en-US" sz="2000" i="0" u="none" strike="noStrike" kern="1200" cap="none" spc="0" normalizeH="0" baseline="0" noProof="0" dirty="0" smtClean="0">
                <a:ln>
                  <a:noFill/>
                </a:ln>
                <a:effectLst/>
                <a:uLnTx/>
                <a:uFillTx/>
                <a:latin typeface="+mj-lt"/>
              </a:rPr>
              <a:t> </a:t>
            </a:r>
            <a:r>
              <a:rPr kumimoji="0" lang="en-US" sz="2000" i="0" u="none" strike="noStrike" kern="1200" cap="none" spc="0" normalizeH="0" baseline="0" noProof="0" dirty="0" err="1" smtClean="0">
                <a:ln>
                  <a:noFill/>
                </a:ln>
                <a:effectLst/>
                <a:uLnTx/>
                <a:uFillTx/>
                <a:latin typeface="+mj-lt"/>
              </a:rPr>
              <a:t>fo</a:t>
            </a:r>
            <a:r>
              <a:rPr lang="en-US" sz="2000" dirty="0" smtClean="0">
                <a:latin typeface="+mj-lt"/>
              </a:rPr>
              <a:t>r Advertising Drink </a:t>
            </a:r>
            <a:r>
              <a:rPr kumimoji="0" lang="en-US" sz="2000" i="0" u="none" strike="noStrike" kern="1200" cap="none" spc="0" normalizeH="0" baseline="0" noProof="0" dirty="0" smtClean="0">
                <a:ln>
                  <a:noFill/>
                </a:ln>
                <a:effectLst/>
                <a:uLnTx/>
                <a:uFillTx/>
                <a:latin typeface="+mj-lt"/>
              </a:rPr>
              <a:t>Prices</a:t>
            </a:r>
          </a:p>
          <a:p>
            <a:pPr marL="342900" indent="-342900">
              <a:lnSpc>
                <a:spcPct val="110000"/>
              </a:lnSpc>
              <a:buFont typeface="Wingdings" panose="05000000000000000000" pitchFamily="2" charset="2"/>
              <a:buChar char="v"/>
              <a:defRPr/>
            </a:pPr>
            <a:r>
              <a:rPr lang="en-US" sz="2000" dirty="0" smtClean="0">
                <a:latin typeface="+mj-lt"/>
              </a:rPr>
              <a:t>    Accepting Advertising from other Industry Members</a:t>
            </a:r>
          </a:p>
          <a:p>
            <a:pPr marL="342900" indent="-342900">
              <a:lnSpc>
                <a:spcPct val="110000"/>
              </a:lnSpc>
              <a:buFont typeface="Wingdings" panose="05000000000000000000" pitchFamily="2" charset="2"/>
              <a:buChar char="v"/>
              <a:defRPr/>
            </a:pPr>
            <a:r>
              <a:rPr kumimoji="0" lang="en-US" sz="2000" i="0" u="none" strike="noStrike" kern="1200" cap="none" spc="0" normalizeH="0" baseline="0" noProof="0" dirty="0" smtClean="0">
                <a:ln>
                  <a:noFill/>
                </a:ln>
                <a:effectLst/>
                <a:uLnTx/>
                <a:uFillTx/>
                <a:latin typeface="+mj-lt"/>
              </a:rPr>
              <a:t>    Limitations on Offering Drink Special</a:t>
            </a:r>
            <a:r>
              <a:rPr kumimoji="0" lang="en-US" sz="2000" i="0" u="none" strike="noStrike" kern="1200" cap="none" spc="0" normalizeH="0" noProof="0" dirty="0" smtClean="0">
                <a:ln>
                  <a:noFill/>
                </a:ln>
                <a:effectLst/>
                <a:uLnTx/>
                <a:uFillTx/>
                <a:latin typeface="+mj-lt"/>
              </a:rPr>
              <a:t>s</a:t>
            </a:r>
            <a:endParaRPr kumimoji="0" lang="en-US" sz="2000" i="0" u="none" strike="noStrike" kern="1200" cap="none" spc="0" normalizeH="0" baseline="0" noProof="0" dirty="0" smtClean="0">
              <a:ln>
                <a:noFill/>
              </a:ln>
              <a:effectLst/>
              <a:uLnTx/>
              <a:uFillTx/>
              <a:latin typeface="+mj-lt"/>
            </a:endParaRPr>
          </a:p>
          <a:p>
            <a:pPr marL="342900" indent="-342900">
              <a:lnSpc>
                <a:spcPct val="110000"/>
              </a:lnSpc>
              <a:buFont typeface="Wingdings" panose="05000000000000000000" pitchFamily="2" charset="2"/>
              <a:buChar char="v"/>
              <a:defRPr/>
            </a:pPr>
            <a:r>
              <a:rPr lang="en-US" sz="2000" dirty="0" smtClean="0">
                <a:latin typeface="+mj-lt"/>
              </a:rPr>
              <a:t>    Payment Terms</a:t>
            </a:r>
          </a:p>
          <a:p>
            <a:pPr marL="342900" indent="-342900">
              <a:lnSpc>
                <a:spcPct val="110000"/>
              </a:lnSpc>
              <a:buFont typeface="Wingdings" panose="05000000000000000000" pitchFamily="2" charset="2"/>
              <a:buChar char="v"/>
              <a:defRPr/>
            </a:pPr>
            <a:r>
              <a:rPr kumimoji="0" lang="en-US" sz="2000" i="0" u="none" strike="noStrike" kern="1200" cap="none" spc="0" normalizeH="0" noProof="0" dirty="0" smtClean="0">
                <a:ln>
                  <a:noFill/>
                </a:ln>
                <a:effectLst/>
                <a:uLnTx/>
                <a:uFillTx/>
                <a:latin typeface="+mj-lt"/>
              </a:rPr>
              <a:t>    Delivery    </a:t>
            </a:r>
          </a:p>
          <a:p>
            <a:pPr marL="342900" indent="-342900">
              <a:lnSpc>
                <a:spcPct val="110000"/>
              </a:lnSpc>
              <a:buFont typeface="Wingdings" panose="05000000000000000000" pitchFamily="2" charset="2"/>
              <a:buChar char="v"/>
              <a:defRPr/>
            </a:pPr>
            <a:r>
              <a:rPr kumimoji="0" lang="en-US" sz="2000" i="0" u="none" strike="noStrike" kern="1200" cap="none" spc="0" normalizeH="0" noProof="0" dirty="0" smtClean="0">
                <a:ln>
                  <a:noFill/>
                </a:ln>
                <a:effectLst/>
                <a:uLnTx/>
                <a:uFillTx/>
                <a:latin typeface="+mj-lt"/>
              </a:rPr>
              <a:t>    Returning Alcohol to Your Suppliers</a:t>
            </a:r>
          </a:p>
          <a:p>
            <a:pPr marL="342900" indent="-342900">
              <a:lnSpc>
                <a:spcPct val="110000"/>
              </a:lnSpc>
              <a:buFont typeface="Wingdings" panose="05000000000000000000" pitchFamily="2" charset="2"/>
              <a:buChar char="v"/>
              <a:defRPr/>
            </a:pPr>
            <a:r>
              <a:rPr lang="en-US" sz="2000" baseline="0" dirty="0">
                <a:latin typeface="+mj-lt"/>
              </a:rPr>
              <a:t> </a:t>
            </a:r>
            <a:r>
              <a:rPr lang="en-US" sz="2000" baseline="0" dirty="0" smtClean="0">
                <a:latin typeface="+mj-lt"/>
              </a:rPr>
              <a:t>   Recordkeeping</a:t>
            </a:r>
          </a:p>
          <a:p>
            <a:pPr marL="342900" indent="-342900">
              <a:lnSpc>
                <a:spcPct val="110000"/>
              </a:lnSpc>
              <a:buFont typeface="Wingdings" panose="05000000000000000000" pitchFamily="2" charset="2"/>
              <a:buChar char="v"/>
              <a:defRPr/>
            </a:pPr>
            <a:r>
              <a:rPr lang="en-US" sz="2000" dirty="0">
                <a:latin typeface="+mj-lt"/>
              </a:rPr>
              <a:t> </a:t>
            </a:r>
            <a:r>
              <a:rPr lang="en-US" sz="2000" dirty="0" smtClean="0">
                <a:latin typeface="+mj-lt"/>
              </a:rPr>
              <a:t>   </a:t>
            </a:r>
            <a:r>
              <a:rPr lang="en-US" sz="2000" dirty="0" smtClean="0"/>
              <a:t>Reporting </a:t>
            </a:r>
            <a:r>
              <a:rPr lang="en-US" sz="2000" dirty="0"/>
              <a:t>Officer and Director </a:t>
            </a:r>
            <a:r>
              <a:rPr lang="en-US" sz="2000" dirty="0" smtClean="0"/>
              <a:t>Changes</a:t>
            </a:r>
          </a:p>
          <a:p>
            <a:pPr marL="342900" indent="-342900">
              <a:lnSpc>
                <a:spcPct val="110000"/>
              </a:lnSpc>
              <a:buFont typeface="Wingdings" panose="05000000000000000000" pitchFamily="2" charset="2"/>
              <a:buChar char="v"/>
              <a:defRPr/>
            </a:pPr>
            <a:r>
              <a:rPr lang="en-US" sz="2000" dirty="0" smtClean="0"/>
              <a:t>    </a:t>
            </a:r>
            <a:r>
              <a:rPr lang="en-US" sz="2000" dirty="0"/>
              <a:t>Safe </a:t>
            </a:r>
            <a:r>
              <a:rPr lang="en-US" sz="2000" dirty="0" smtClean="0"/>
              <a:t>Harbor</a:t>
            </a:r>
            <a:endParaRPr kumimoji="0" lang="en-US" sz="2000" i="0" u="none" strike="noStrike" kern="1200" cap="none" spc="0" normalizeH="0" baseline="0" noProof="0" dirty="0" smtClean="0">
              <a:ln>
                <a:noFill/>
              </a:ln>
              <a:effectLst/>
              <a:uLnTx/>
              <a:uFillTx/>
              <a:latin typeface="+mj-lt"/>
            </a:endParaRPr>
          </a:p>
        </p:txBody>
      </p:sp>
    </p:spTree>
    <p:extLst>
      <p:ext uri="{BB962C8B-B14F-4D97-AF65-F5344CB8AC3E}">
        <p14:creationId xmlns:p14="http://schemas.microsoft.com/office/powerpoint/2010/main" val="4090671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52267" y="117672"/>
            <a:ext cx="8229600" cy="1143000"/>
          </a:xfrm>
        </p:spPr>
        <p:txBody>
          <a:bodyPr>
            <a:normAutofit/>
          </a:bodyPr>
          <a:lstStyle/>
          <a:p>
            <a:r>
              <a:rPr lang="en-US" sz="3200" b="1" dirty="0" smtClean="0">
                <a:solidFill>
                  <a:srgbClr val="143163"/>
                </a:solidFill>
              </a:rPr>
              <a:t>Alcohol </a:t>
            </a:r>
            <a:r>
              <a:rPr lang="en-US" sz="3200" b="1" dirty="0">
                <a:solidFill>
                  <a:srgbClr val="143163"/>
                </a:solidFill>
              </a:rPr>
              <a:t>I</a:t>
            </a:r>
            <a:r>
              <a:rPr lang="en-US" sz="3200" b="1" dirty="0" smtClean="0">
                <a:solidFill>
                  <a:srgbClr val="143163"/>
                </a:solidFill>
              </a:rPr>
              <a:t>n </a:t>
            </a:r>
            <a:r>
              <a:rPr lang="en-US" sz="3200" b="1" dirty="0">
                <a:solidFill>
                  <a:srgbClr val="143163"/>
                </a:solidFill>
              </a:rPr>
              <a:t>T</a:t>
            </a:r>
            <a:r>
              <a:rPr lang="en-US" sz="3200" b="1" dirty="0" smtClean="0">
                <a:solidFill>
                  <a:srgbClr val="143163"/>
                </a:solidFill>
              </a:rPr>
              <a:t>he Early </a:t>
            </a:r>
            <a:r>
              <a:rPr lang="en-US" sz="3200" b="1" dirty="0">
                <a:solidFill>
                  <a:srgbClr val="143163"/>
                </a:solidFill>
              </a:rPr>
              <a:t>D</a:t>
            </a:r>
            <a:r>
              <a:rPr lang="en-US" sz="3200" b="1" dirty="0" smtClean="0">
                <a:solidFill>
                  <a:srgbClr val="143163"/>
                </a:solidFill>
              </a:rPr>
              <a:t>ays</a:t>
            </a:r>
            <a:endParaRPr lang="en-US" sz="3200" b="1" dirty="0">
              <a:solidFill>
                <a:srgbClr val="143163"/>
              </a:solidFill>
            </a:endParaRPr>
          </a:p>
        </p:txBody>
      </p:sp>
      <p:sp>
        <p:nvSpPr>
          <p:cNvPr id="4" name="Rectangle 3"/>
          <p:cNvSpPr txBox="1">
            <a:spLocks noChangeArrowheads="1"/>
          </p:cNvSpPr>
          <p:nvPr/>
        </p:nvSpPr>
        <p:spPr>
          <a:xfrm>
            <a:off x="762000" y="1143000"/>
            <a:ext cx="5791200" cy="5257800"/>
          </a:xfrm>
          <a:prstGeom prst="rect">
            <a:avLst/>
          </a:prstGeom>
        </p:spPr>
        <p:txBody>
          <a:bodyPr vert="horz" lIns="91440" tIns="45720" rIns="91440" bIns="45720" rtlCol="0">
            <a:normAutofit lnSpcReduction="10000"/>
          </a:bodyPr>
          <a:lstStyle/>
          <a:p>
            <a:pPr>
              <a:lnSpc>
                <a:spcPct val="150000"/>
              </a:lnSpc>
              <a:defRPr/>
            </a:pPr>
            <a:r>
              <a:rPr lang="en-US" sz="3600" b="1" dirty="0" smtClean="0">
                <a:solidFill>
                  <a:srgbClr val="80AFFF"/>
                </a:solidFill>
                <a:latin typeface="+mj-lt"/>
              </a:rPr>
              <a:t>In the early 1900s……</a:t>
            </a:r>
          </a:p>
          <a:p>
            <a:pPr>
              <a:lnSpc>
                <a:spcPct val="150000"/>
              </a:lnSpc>
              <a:defRPr/>
            </a:pPr>
            <a:endParaRPr lang="en-US" sz="800" b="1" dirty="0" smtClean="0">
              <a:solidFill>
                <a:srgbClr val="242A3A"/>
              </a:solidFill>
              <a:latin typeface="+mj-lt"/>
            </a:endParaRPr>
          </a:p>
          <a:p>
            <a:pPr>
              <a:lnSpc>
                <a:spcPct val="150000"/>
              </a:lnSpc>
              <a:defRPr/>
            </a:pPr>
            <a:r>
              <a:rPr lang="en-US" sz="2400" b="1" dirty="0" smtClean="0">
                <a:solidFill>
                  <a:srgbClr val="242A3A"/>
                </a:solidFill>
                <a:latin typeface="+mj-lt"/>
              </a:rPr>
              <a:t>Manufacturers were giving massive discounts to bars in return for exclusivity. This practice tied the retailers to the manufacturers in many ways.</a:t>
            </a:r>
          </a:p>
          <a:p>
            <a:pPr>
              <a:lnSpc>
                <a:spcPct val="150000"/>
              </a:lnSpc>
              <a:defRPr/>
            </a:pPr>
            <a:endParaRPr lang="en-US" sz="2400" b="1" dirty="0" smtClean="0">
              <a:solidFill>
                <a:srgbClr val="242A3A"/>
              </a:solidFill>
              <a:latin typeface="+mj-lt"/>
            </a:endParaRPr>
          </a:p>
          <a:p>
            <a:pPr>
              <a:lnSpc>
                <a:spcPct val="150000"/>
              </a:lnSpc>
              <a:defRPr/>
            </a:pPr>
            <a:r>
              <a:rPr lang="en-US" sz="2400" b="1" dirty="0" smtClean="0">
                <a:solidFill>
                  <a:srgbClr val="242A3A"/>
                </a:solidFill>
                <a:latin typeface="+mj-lt"/>
              </a:rPr>
              <a:t>Bars were passing the discounts to consumers.  Alcohol was CHEAP and plentiful!!</a:t>
            </a:r>
          </a:p>
          <a:p>
            <a:pPr>
              <a:lnSpc>
                <a:spcPct val="150000"/>
              </a:lnSpc>
              <a:defRPr/>
            </a:pPr>
            <a:endParaRPr lang="en-US" sz="2400" b="1" dirty="0">
              <a:solidFill>
                <a:srgbClr val="242A3A"/>
              </a:solidFill>
              <a:latin typeface="+mj-lt"/>
            </a:endParaRPr>
          </a:p>
          <a:p>
            <a:pPr marL="742950" marR="0" lvl="1" indent="-285750" algn="l" defTabSz="914400" rtl="0" eaLnBrk="1" fontAlgn="auto" latinLnBrk="0" hangingPunct="1">
              <a:lnSpc>
                <a:spcPct val="80000"/>
              </a:lnSpc>
              <a:spcBef>
                <a:spcPct val="20000"/>
              </a:spcBef>
              <a:spcAft>
                <a:spcPts val="0"/>
              </a:spcAft>
              <a:buClrTx/>
              <a:buSzTx/>
              <a:tabLst/>
              <a:defRPr/>
            </a:pPr>
            <a:endParaRPr kumimoji="0" lang="en-US" sz="2000" i="0" u="none" strike="noStrike" kern="1200" cap="none" spc="0" normalizeH="0" baseline="0" noProof="0" dirty="0" smtClean="0">
              <a:ln>
                <a:noFill/>
              </a:ln>
              <a:solidFill>
                <a:schemeClr val="tx1"/>
              </a:solidFill>
              <a:effectLst/>
              <a:uLnTx/>
              <a:uFillTx/>
              <a:latin typeface="+mj-lt"/>
            </a:endParaRPr>
          </a:p>
        </p:txBody>
      </p:sp>
      <p:pic>
        <p:nvPicPr>
          <p:cNvPr id="5" name="Picture 2" descr="Image result for beer pictures prohibition 3 cent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524000"/>
            <a:ext cx="2430597" cy="40647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0500" y="6642556"/>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23505278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6957" y="152400"/>
            <a:ext cx="8229600" cy="1143000"/>
          </a:xfrm>
        </p:spPr>
        <p:txBody>
          <a:bodyPr>
            <a:normAutofit/>
          </a:bodyPr>
          <a:lstStyle/>
          <a:p>
            <a:r>
              <a:rPr lang="en-US" sz="3200" b="1" dirty="0" smtClean="0">
                <a:solidFill>
                  <a:srgbClr val="143163"/>
                </a:solidFill>
              </a:rPr>
              <a:t>Prohibition and Repeal</a:t>
            </a:r>
            <a:endParaRPr lang="en-US" sz="3200" b="1" dirty="0">
              <a:solidFill>
                <a:srgbClr val="143163"/>
              </a:solidFill>
            </a:endParaRPr>
          </a:p>
        </p:txBody>
      </p:sp>
      <p:sp>
        <p:nvSpPr>
          <p:cNvPr id="4" name="Rectangle 3"/>
          <p:cNvSpPr txBox="1">
            <a:spLocks noChangeArrowheads="1"/>
          </p:cNvSpPr>
          <p:nvPr/>
        </p:nvSpPr>
        <p:spPr>
          <a:xfrm>
            <a:off x="3657600" y="1505802"/>
            <a:ext cx="5181600" cy="4971197"/>
          </a:xfrm>
          <a:prstGeom prst="rect">
            <a:avLst/>
          </a:prstGeom>
        </p:spPr>
        <p:txBody>
          <a:bodyPr vert="horz" lIns="91440" tIns="45720" rIns="91440" bIns="45720" rtlCol="0">
            <a:normAutofit fontScale="92500"/>
          </a:bodyPr>
          <a:lstStyle/>
          <a:p>
            <a:pPr>
              <a:defRPr/>
            </a:pPr>
            <a:r>
              <a:rPr lang="en-US" sz="2400" b="1" dirty="0" smtClean="0">
                <a:solidFill>
                  <a:srgbClr val="242A3A"/>
                </a:solidFill>
                <a:latin typeface="+mj-lt"/>
              </a:rPr>
              <a:t>Excessive consumption and drunkenness </a:t>
            </a:r>
            <a:r>
              <a:rPr lang="en-US" sz="2400" b="1" dirty="0">
                <a:solidFill>
                  <a:srgbClr val="242A3A"/>
                </a:solidFill>
                <a:latin typeface="+mj-lt"/>
              </a:rPr>
              <a:t>was conflicting with </a:t>
            </a:r>
            <a:r>
              <a:rPr lang="en-US" sz="2400" b="1" dirty="0" smtClean="0">
                <a:solidFill>
                  <a:srgbClr val="242A3A"/>
                </a:solidFill>
                <a:latin typeface="+mj-lt"/>
              </a:rPr>
              <a:t>social </a:t>
            </a:r>
            <a:r>
              <a:rPr lang="en-US" sz="2400" b="1" dirty="0">
                <a:solidFill>
                  <a:srgbClr val="242A3A"/>
                </a:solidFill>
                <a:latin typeface="+mj-lt"/>
              </a:rPr>
              <a:t>and personal </a:t>
            </a:r>
            <a:r>
              <a:rPr lang="en-US" sz="2400" b="1" dirty="0" smtClean="0">
                <a:solidFill>
                  <a:srgbClr val="242A3A"/>
                </a:solidFill>
                <a:latin typeface="+mj-lt"/>
              </a:rPr>
              <a:t>welfare.</a:t>
            </a:r>
            <a:endParaRPr lang="en-US" sz="2400" b="1" dirty="0">
              <a:solidFill>
                <a:srgbClr val="242A3A"/>
              </a:solidFill>
              <a:latin typeface="+mj-lt"/>
            </a:endParaRPr>
          </a:p>
          <a:p>
            <a:pPr>
              <a:defRPr/>
            </a:pPr>
            <a:endParaRPr lang="en-US" b="1" dirty="0" smtClean="0">
              <a:solidFill>
                <a:srgbClr val="242A3A"/>
              </a:solidFill>
              <a:latin typeface="+mj-lt"/>
            </a:endParaRPr>
          </a:p>
          <a:p>
            <a:pPr>
              <a:defRPr/>
            </a:pPr>
            <a:endParaRPr lang="en-US" b="1" dirty="0" smtClean="0">
              <a:solidFill>
                <a:srgbClr val="242A3A"/>
              </a:solidFill>
              <a:latin typeface="+mj-lt"/>
            </a:endParaRPr>
          </a:p>
          <a:p>
            <a:pPr>
              <a:defRPr/>
            </a:pPr>
            <a:r>
              <a:rPr lang="en-US" sz="2400" b="1" dirty="0" smtClean="0">
                <a:solidFill>
                  <a:srgbClr val="242A3A"/>
                </a:solidFill>
                <a:latin typeface="+mj-lt"/>
              </a:rPr>
              <a:t>In 1920 alcohol </a:t>
            </a:r>
            <a:r>
              <a:rPr lang="en-US" sz="2400" b="1" dirty="0">
                <a:solidFill>
                  <a:srgbClr val="242A3A"/>
                </a:solidFill>
                <a:latin typeface="+mj-lt"/>
              </a:rPr>
              <a:t>was prohibited by the Federal </a:t>
            </a:r>
            <a:r>
              <a:rPr lang="en-US" sz="2400" b="1" dirty="0" smtClean="0">
                <a:solidFill>
                  <a:srgbClr val="242A3A"/>
                </a:solidFill>
                <a:latin typeface="+mj-lt"/>
              </a:rPr>
              <a:t>Government.</a:t>
            </a:r>
            <a:endParaRPr lang="en-US" sz="2400" b="1" dirty="0">
              <a:solidFill>
                <a:srgbClr val="242A3A"/>
              </a:solidFill>
              <a:latin typeface="+mj-lt"/>
            </a:endParaRPr>
          </a:p>
          <a:p>
            <a:pPr>
              <a:defRPr/>
            </a:pPr>
            <a:endParaRPr lang="en-US" b="1" dirty="0" smtClean="0">
              <a:solidFill>
                <a:srgbClr val="242A3A"/>
              </a:solidFill>
              <a:latin typeface="+mj-lt"/>
            </a:endParaRPr>
          </a:p>
          <a:p>
            <a:pPr>
              <a:defRPr/>
            </a:pPr>
            <a:endParaRPr lang="en-US" b="1" dirty="0">
              <a:solidFill>
                <a:srgbClr val="242A3A"/>
              </a:solidFill>
              <a:latin typeface="+mj-lt"/>
            </a:endParaRPr>
          </a:p>
          <a:p>
            <a:pPr>
              <a:defRPr/>
            </a:pPr>
            <a:r>
              <a:rPr lang="en-US" sz="2400" b="1" dirty="0" smtClean="0">
                <a:solidFill>
                  <a:srgbClr val="242A3A"/>
                </a:solidFill>
                <a:latin typeface="+mj-lt"/>
              </a:rPr>
              <a:t>In 1933 the prohibition was lifted.</a:t>
            </a:r>
          </a:p>
          <a:p>
            <a:pPr>
              <a:defRPr/>
            </a:pPr>
            <a:endParaRPr lang="en-US" sz="2400" b="1" dirty="0">
              <a:solidFill>
                <a:srgbClr val="242A3A"/>
              </a:solidFill>
              <a:latin typeface="+mj-lt"/>
            </a:endParaRPr>
          </a:p>
          <a:p>
            <a:pPr>
              <a:defRPr/>
            </a:pPr>
            <a:r>
              <a:rPr lang="en-US" sz="2400" b="1" dirty="0" smtClean="0">
                <a:solidFill>
                  <a:srgbClr val="C00000"/>
                </a:solidFill>
                <a:latin typeface="+mj-lt"/>
              </a:rPr>
              <a:t>….. but </a:t>
            </a:r>
            <a:r>
              <a:rPr lang="en-US" sz="2400" b="1" dirty="0">
                <a:solidFill>
                  <a:srgbClr val="C00000"/>
                </a:solidFill>
                <a:latin typeface="+mj-lt"/>
              </a:rPr>
              <a:t>each state was tasked with making their own </a:t>
            </a:r>
            <a:r>
              <a:rPr lang="en-US" sz="2400" b="1" dirty="0" smtClean="0">
                <a:solidFill>
                  <a:srgbClr val="C00000"/>
                </a:solidFill>
                <a:latin typeface="+mj-lt"/>
              </a:rPr>
              <a:t>rules to regulate alcohol, and manufacturers and retailers had to be kept arms-length from each other</a:t>
            </a:r>
            <a:endParaRPr lang="en-US" sz="2400" b="1" dirty="0">
              <a:solidFill>
                <a:srgbClr val="C00000"/>
              </a:solidFill>
              <a:latin typeface="+mj-lt"/>
            </a:endParaRPr>
          </a:p>
        </p:txBody>
      </p:sp>
      <p:pic>
        <p:nvPicPr>
          <p:cNvPr id="5" name="Picture 2" descr="Image result for women's temperanc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92" y="1935480"/>
            <a:ext cx="2745169" cy="2895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8357" y="6642556"/>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3342041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7568" y="76200"/>
            <a:ext cx="8229600" cy="1143000"/>
          </a:xfrm>
        </p:spPr>
        <p:txBody>
          <a:bodyPr>
            <a:normAutofit/>
          </a:bodyPr>
          <a:lstStyle/>
          <a:p>
            <a:r>
              <a:rPr lang="en-US" sz="3200" b="1" dirty="0" smtClean="0">
                <a:solidFill>
                  <a:srgbClr val="143163"/>
                </a:solidFill>
              </a:rPr>
              <a:t>3 Tier System</a:t>
            </a:r>
            <a:endParaRPr lang="en-US" sz="3200" b="1" dirty="0">
              <a:solidFill>
                <a:srgbClr val="143163"/>
              </a:solidFill>
            </a:endParaRPr>
          </a:p>
        </p:txBody>
      </p:sp>
      <p:sp>
        <p:nvSpPr>
          <p:cNvPr id="4" name="TextBox 3"/>
          <p:cNvSpPr txBox="1"/>
          <p:nvPr/>
        </p:nvSpPr>
        <p:spPr>
          <a:xfrm>
            <a:off x="3315317" y="2026511"/>
            <a:ext cx="3211072" cy="369332"/>
          </a:xfrm>
          <a:prstGeom prst="rect">
            <a:avLst/>
          </a:prstGeom>
          <a:noFill/>
        </p:spPr>
        <p:txBody>
          <a:bodyPr wrap="none" rtlCol="0">
            <a:spAutoFit/>
          </a:bodyPr>
          <a:lstStyle/>
          <a:p>
            <a:pPr algn="ctr"/>
            <a:r>
              <a:rPr lang="en-US" b="1" dirty="0" smtClean="0">
                <a:solidFill>
                  <a:srgbClr val="0070C0"/>
                </a:solidFill>
              </a:rPr>
              <a:t>Breweries, Wineries, Distilleries</a:t>
            </a:r>
            <a:endParaRPr lang="en-US" b="1" dirty="0">
              <a:solidFill>
                <a:srgbClr val="0070C0"/>
              </a:solidFill>
            </a:endParaRPr>
          </a:p>
        </p:txBody>
      </p:sp>
      <p:sp>
        <p:nvSpPr>
          <p:cNvPr id="5" name="TextBox 4"/>
          <p:cNvSpPr txBox="1"/>
          <p:nvPr/>
        </p:nvSpPr>
        <p:spPr>
          <a:xfrm>
            <a:off x="3213829" y="5348218"/>
            <a:ext cx="3530005" cy="369332"/>
          </a:xfrm>
          <a:prstGeom prst="rect">
            <a:avLst/>
          </a:prstGeom>
          <a:noFill/>
        </p:spPr>
        <p:txBody>
          <a:bodyPr wrap="none" rtlCol="0">
            <a:spAutoFit/>
          </a:bodyPr>
          <a:lstStyle/>
          <a:p>
            <a:pPr algn="ctr"/>
            <a:r>
              <a:rPr lang="en-US" b="1" dirty="0" smtClean="0">
                <a:solidFill>
                  <a:srgbClr val="0070C0"/>
                </a:solidFill>
              </a:rPr>
              <a:t>Hotels, Restaurants, Grocery Stores</a:t>
            </a:r>
            <a:endParaRPr lang="en-US" b="1" dirty="0">
              <a:solidFill>
                <a:srgbClr val="0070C0"/>
              </a:solidFill>
            </a:endParaRPr>
          </a:p>
        </p:txBody>
      </p:sp>
      <p:cxnSp>
        <p:nvCxnSpPr>
          <p:cNvPr id="6" name="Straight Connector 5"/>
          <p:cNvCxnSpPr/>
          <p:nvPr/>
        </p:nvCxnSpPr>
        <p:spPr>
          <a:xfrm>
            <a:off x="2273732" y="2926003"/>
            <a:ext cx="525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291953" y="4526203"/>
            <a:ext cx="525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Arc 7"/>
          <p:cNvSpPr/>
          <p:nvPr/>
        </p:nvSpPr>
        <p:spPr>
          <a:xfrm>
            <a:off x="6437935" y="2057965"/>
            <a:ext cx="2198497" cy="3747112"/>
          </a:xfrm>
          <a:prstGeom prst="arc">
            <a:avLst>
              <a:gd name="adj1" fmla="val 16355923"/>
              <a:gd name="adj2" fmla="val 4963014"/>
            </a:avLst>
          </a:prstGeom>
          <a:ln w="38100">
            <a:solidFill>
              <a:srgbClr val="143163"/>
            </a:solidFill>
            <a:prstDash val="dash"/>
            <a:headEnd type="oval" w="med" len="med"/>
            <a:tailEnd type="triangle"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143163"/>
              </a:solidFill>
            </a:endParaRPr>
          </a:p>
        </p:txBody>
      </p:sp>
      <p:sp>
        <p:nvSpPr>
          <p:cNvPr id="9" name="TextBox 8"/>
          <p:cNvSpPr txBox="1"/>
          <p:nvPr/>
        </p:nvSpPr>
        <p:spPr>
          <a:xfrm>
            <a:off x="8205062" y="2926003"/>
            <a:ext cx="862737" cy="1569660"/>
          </a:xfrm>
          <a:prstGeom prst="rect">
            <a:avLst/>
          </a:prstGeom>
          <a:noFill/>
        </p:spPr>
        <p:txBody>
          <a:bodyPr wrap="none" rtlCol="0">
            <a:spAutoFit/>
          </a:bodyPr>
          <a:lstStyle/>
          <a:p>
            <a:r>
              <a:rPr lang="en-US" sz="9600" b="1" dirty="0" smtClean="0">
                <a:solidFill>
                  <a:srgbClr val="C00000"/>
                </a:solidFill>
              </a:rPr>
              <a:t>X</a:t>
            </a:r>
            <a:endParaRPr lang="en-US" sz="9600" b="1" dirty="0">
              <a:solidFill>
                <a:srgbClr val="C00000"/>
              </a:solidFill>
            </a:endParaRPr>
          </a:p>
        </p:txBody>
      </p:sp>
      <p:sp>
        <p:nvSpPr>
          <p:cNvPr id="10" name="Trapezoid 9"/>
          <p:cNvSpPr/>
          <p:nvPr/>
        </p:nvSpPr>
        <p:spPr>
          <a:xfrm>
            <a:off x="2388032" y="4934578"/>
            <a:ext cx="5257800" cy="1143000"/>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10"/>
          <p:cNvSpPr/>
          <p:nvPr/>
        </p:nvSpPr>
        <p:spPr>
          <a:xfrm>
            <a:off x="2845232" y="3307003"/>
            <a:ext cx="4267200" cy="838200"/>
          </a:xfrm>
          <a:prstGeom prst="trapezoid">
            <a:avLst/>
          </a:prstGeom>
          <a:solidFill>
            <a:srgbClr val="00B050">
              <a:alpha val="3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3142408" y="3535603"/>
            <a:ext cx="3556891" cy="369332"/>
          </a:xfrm>
          <a:prstGeom prst="rect">
            <a:avLst/>
          </a:prstGeom>
          <a:noFill/>
        </p:spPr>
        <p:txBody>
          <a:bodyPr wrap="square" rtlCol="0">
            <a:spAutoFit/>
          </a:bodyPr>
          <a:lstStyle/>
          <a:p>
            <a:pPr algn="ctr"/>
            <a:r>
              <a:rPr lang="en-US" b="1" dirty="0" smtClean="0">
                <a:solidFill>
                  <a:srgbClr val="0070C0"/>
                </a:solidFill>
              </a:rPr>
              <a:t>Distributors</a:t>
            </a:r>
            <a:endParaRPr lang="en-US" b="1" dirty="0">
              <a:solidFill>
                <a:srgbClr val="0070C0"/>
              </a:solidFill>
            </a:endParaRPr>
          </a:p>
        </p:txBody>
      </p:sp>
      <p:sp>
        <p:nvSpPr>
          <p:cNvPr id="13" name="Trapezoid 12"/>
          <p:cNvSpPr/>
          <p:nvPr/>
        </p:nvSpPr>
        <p:spPr>
          <a:xfrm>
            <a:off x="3195050" y="1981200"/>
            <a:ext cx="3504249" cy="459954"/>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85800" y="3429000"/>
            <a:ext cx="1524000" cy="400110"/>
          </a:xfrm>
          <a:prstGeom prst="rect">
            <a:avLst/>
          </a:prstGeom>
          <a:noFill/>
        </p:spPr>
        <p:txBody>
          <a:bodyPr wrap="square" rtlCol="0">
            <a:spAutoFit/>
          </a:bodyPr>
          <a:lstStyle>
            <a:defPPr>
              <a:defRPr lang="en-US"/>
            </a:defPPr>
            <a:lvl1pPr algn="ctr">
              <a:defRPr b="1">
                <a:solidFill>
                  <a:srgbClr val="0070C0"/>
                </a:solidFill>
              </a:defRPr>
            </a:lvl1pPr>
          </a:lstStyle>
          <a:p>
            <a:r>
              <a:rPr lang="en-US" sz="2000" dirty="0" smtClean="0">
                <a:solidFill>
                  <a:srgbClr val="C00000"/>
                </a:solidFill>
              </a:rPr>
              <a:t>NEW TIER!!</a:t>
            </a:r>
            <a:endParaRPr lang="en-US" sz="2000" dirty="0">
              <a:solidFill>
                <a:srgbClr val="C00000"/>
              </a:solidFill>
            </a:endParaRPr>
          </a:p>
        </p:txBody>
      </p:sp>
      <p:sp>
        <p:nvSpPr>
          <p:cNvPr id="15" name="Right Arrow 14"/>
          <p:cNvSpPr/>
          <p:nvPr/>
        </p:nvSpPr>
        <p:spPr>
          <a:xfrm>
            <a:off x="787832" y="3760071"/>
            <a:ext cx="1371600" cy="171450"/>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68357" y="6628271"/>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3957979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76200"/>
            <a:ext cx="8229600" cy="1143000"/>
          </a:xfrm>
        </p:spPr>
        <p:txBody>
          <a:bodyPr>
            <a:normAutofit/>
          </a:bodyPr>
          <a:lstStyle/>
          <a:p>
            <a:r>
              <a:rPr lang="en-US" sz="3200" b="1" dirty="0" smtClean="0">
                <a:solidFill>
                  <a:srgbClr val="143163"/>
                </a:solidFill>
              </a:rPr>
              <a:t>Who’s In Charge?</a:t>
            </a:r>
            <a:endParaRPr lang="en-US" sz="3200" b="1" dirty="0">
              <a:solidFill>
                <a:srgbClr val="143163"/>
              </a:solidFill>
            </a:endParaRPr>
          </a:p>
        </p:txBody>
      </p:sp>
      <p:sp>
        <p:nvSpPr>
          <p:cNvPr id="4" name="Rectangle 3"/>
          <p:cNvSpPr txBox="1">
            <a:spLocks noChangeArrowheads="1"/>
          </p:cNvSpPr>
          <p:nvPr/>
        </p:nvSpPr>
        <p:spPr>
          <a:xfrm>
            <a:off x="725653" y="1219200"/>
            <a:ext cx="8418345" cy="5422719"/>
          </a:xfrm>
          <a:prstGeom prst="rect">
            <a:avLst/>
          </a:prstGeom>
        </p:spPr>
        <p:txBody>
          <a:bodyPr vert="horz" lIns="91440" tIns="45720" rIns="91440" bIns="45720" rtlCol="0">
            <a:normAutofit lnSpcReduction="10000"/>
          </a:bodyPr>
          <a:lstStyle/>
          <a:p>
            <a:pPr>
              <a:lnSpc>
                <a:spcPct val="150000"/>
              </a:lnSpc>
              <a:defRPr/>
            </a:pPr>
            <a:r>
              <a:rPr lang="en-US" sz="2400" b="1" dirty="0" smtClean="0">
                <a:solidFill>
                  <a:srgbClr val="C00000"/>
                </a:solidFill>
              </a:rPr>
              <a:t>		</a:t>
            </a:r>
            <a:r>
              <a:rPr lang="en-US" sz="2400" b="1" dirty="0">
                <a:solidFill>
                  <a:srgbClr val="C00000"/>
                </a:solidFill>
              </a:rPr>
              <a:t>	</a:t>
            </a:r>
            <a:r>
              <a:rPr lang="en-US" sz="2000" b="1" dirty="0" smtClean="0">
                <a:solidFill>
                  <a:schemeClr val="accent6">
                    <a:lumMod val="75000"/>
                  </a:schemeClr>
                </a:solidFill>
              </a:rPr>
              <a:t>Federal </a:t>
            </a:r>
            <a:r>
              <a:rPr lang="en-US" sz="2000" b="1" dirty="0">
                <a:solidFill>
                  <a:schemeClr val="accent6">
                    <a:lumMod val="75000"/>
                  </a:schemeClr>
                </a:solidFill>
              </a:rPr>
              <a:t>Oversight of Suppliers and </a:t>
            </a:r>
            <a:r>
              <a:rPr lang="en-US" sz="2000" b="1" dirty="0" smtClean="0">
                <a:solidFill>
                  <a:schemeClr val="accent6">
                    <a:lumMod val="75000"/>
                  </a:schemeClr>
                </a:solidFill>
              </a:rPr>
              <a:t>Wholesalers</a:t>
            </a:r>
            <a:r>
              <a:rPr lang="en-US" sz="2000" b="1" dirty="0">
                <a:solidFill>
                  <a:srgbClr val="0070C0"/>
                </a:solidFill>
              </a:rPr>
              <a:t>		</a:t>
            </a:r>
            <a:r>
              <a:rPr lang="en-US" sz="2000" b="1" dirty="0">
                <a:solidFill>
                  <a:srgbClr val="242A3A"/>
                </a:solidFill>
              </a:rPr>
              <a:t> </a:t>
            </a:r>
            <a:r>
              <a:rPr lang="en-US" sz="2000" b="1" dirty="0" smtClean="0">
                <a:solidFill>
                  <a:srgbClr val="242A3A"/>
                </a:solidFill>
              </a:rPr>
              <a:t>		TTB (Alcohol and Tobacco Tax and Trade Bureau)</a:t>
            </a:r>
            <a:r>
              <a:rPr lang="en-US" sz="2000" b="1" dirty="0">
                <a:solidFill>
                  <a:srgbClr val="0070C0"/>
                </a:solidFill>
              </a:rPr>
              <a:t>	</a:t>
            </a:r>
          </a:p>
          <a:p>
            <a:pPr>
              <a:lnSpc>
                <a:spcPct val="150000"/>
              </a:lnSpc>
              <a:defRPr/>
            </a:pPr>
            <a:endParaRPr lang="en-US" sz="2400" b="1" dirty="0" smtClean="0">
              <a:solidFill>
                <a:srgbClr val="0070C0"/>
              </a:solidFill>
            </a:endParaRPr>
          </a:p>
          <a:p>
            <a:pPr>
              <a:lnSpc>
                <a:spcPct val="150000"/>
              </a:lnSpc>
              <a:defRPr/>
            </a:pPr>
            <a:r>
              <a:rPr lang="en-US" sz="2000" b="1" dirty="0" smtClean="0">
                <a:solidFill>
                  <a:schemeClr val="accent6">
                    <a:lumMod val="75000"/>
                  </a:schemeClr>
                </a:solidFill>
              </a:rPr>
              <a:t>	Which </a:t>
            </a:r>
            <a:r>
              <a:rPr lang="en-US" sz="2000" b="1" dirty="0">
                <a:solidFill>
                  <a:schemeClr val="accent6">
                    <a:lumMod val="75000"/>
                  </a:schemeClr>
                </a:solidFill>
              </a:rPr>
              <a:t>state agency is in charge ….?</a:t>
            </a:r>
          </a:p>
          <a:p>
            <a:pPr>
              <a:defRPr/>
            </a:pPr>
            <a:r>
              <a:rPr lang="en-US" sz="2000" b="1" dirty="0">
                <a:solidFill>
                  <a:srgbClr val="242A3A"/>
                </a:solidFill>
              </a:rPr>
              <a:t>	</a:t>
            </a:r>
            <a:r>
              <a:rPr lang="en-US" sz="2000" b="1" dirty="0" smtClean="0">
                <a:solidFill>
                  <a:srgbClr val="242A3A"/>
                </a:solidFill>
              </a:rPr>
              <a:t>	TABC</a:t>
            </a:r>
            <a:r>
              <a:rPr lang="en-US" sz="2000" b="1" dirty="0">
                <a:solidFill>
                  <a:srgbClr val="242A3A"/>
                </a:solidFill>
              </a:rPr>
              <a:t>:	Texas Alcoholic Beverage Commission</a:t>
            </a:r>
          </a:p>
          <a:p>
            <a:pPr>
              <a:defRPr/>
            </a:pPr>
            <a:endParaRPr lang="en-US" b="1" dirty="0">
              <a:solidFill>
                <a:srgbClr val="242A3A"/>
              </a:solidFill>
            </a:endParaRPr>
          </a:p>
          <a:p>
            <a:pPr>
              <a:defRPr/>
            </a:pPr>
            <a:r>
              <a:rPr lang="en-US" sz="2000" b="1" dirty="0" smtClean="0">
                <a:solidFill>
                  <a:schemeClr val="accent6">
                    <a:lumMod val="75000"/>
                  </a:schemeClr>
                </a:solidFill>
              </a:rPr>
              <a:t>	Who’s </a:t>
            </a:r>
            <a:r>
              <a:rPr lang="en-US" sz="2000" b="1" dirty="0">
                <a:solidFill>
                  <a:schemeClr val="accent6">
                    <a:lumMod val="75000"/>
                  </a:schemeClr>
                </a:solidFill>
              </a:rPr>
              <a:t>in charge of the state agency ….?</a:t>
            </a:r>
          </a:p>
          <a:p>
            <a:pPr marL="0" marR="0" lvl="1" fontAlgn="auto">
              <a:lnSpc>
                <a:spcPct val="80000"/>
              </a:lnSpc>
              <a:spcBef>
                <a:spcPct val="20000"/>
              </a:spcBef>
              <a:spcAft>
                <a:spcPts val="0"/>
              </a:spcAft>
              <a:buClrTx/>
              <a:buSzTx/>
              <a:tabLst/>
              <a:defRPr/>
            </a:pPr>
            <a:r>
              <a:rPr lang="en-US" sz="2000" b="1" dirty="0">
                <a:solidFill>
                  <a:srgbClr val="242A3A"/>
                </a:solidFill>
              </a:rPr>
              <a:t>	</a:t>
            </a:r>
            <a:r>
              <a:rPr lang="en-US" sz="2000" b="1" dirty="0" smtClean="0">
                <a:solidFill>
                  <a:srgbClr val="242A3A"/>
                </a:solidFill>
              </a:rPr>
              <a:t>	Chairman  -  </a:t>
            </a:r>
            <a:r>
              <a:rPr lang="en-US" sz="2000" b="1" dirty="0">
                <a:solidFill>
                  <a:srgbClr val="242A3A"/>
                </a:solidFill>
              </a:rPr>
              <a:t>Kevin Lilly</a:t>
            </a:r>
          </a:p>
          <a:p>
            <a:pPr marL="0" marR="0" lvl="1" fontAlgn="auto">
              <a:lnSpc>
                <a:spcPct val="80000"/>
              </a:lnSpc>
              <a:spcBef>
                <a:spcPct val="20000"/>
              </a:spcBef>
              <a:spcAft>
                <a:spcPts val="0"/>
              </a:spcAft>
              <a:buClrTx/>
              <a:buSzTx/>
              <a:tabLst/>
              <a:defRPr/>
            </a:pPr>
            <a:r>
              <a:rPr lang="en-US" sz="2000" b="1" dirty="0" smtClean="0">
                <a:solidFill>
                  <a:srgbClr val="242A3A"/>
                </a:solidFill>
              </a:rPr>
              <a:t>	</a:t>
            </a:r>
            <a:r>
              <a:rPr lang="en-US" sz="2000" b="1" dirty="0">
                <a:solidFill>
                  <a:srgbClr val="242A3A"/>
                </a:solidFill>
              </a:rPr>
              <a:t>	Commissioner </a:t>
            </a:r>
            <a:r>
              <a:rPr lang="en-US" sz="2000" b="1" dirty="0" smtClean="0">
                <a:solidFill>
                  <a:srgbClr val="242A3A"/>
                </a:solidFill>
              </a:rPr>
              <a:t>	- Ida </a:t>
            </a:r>
            <a:r>
              <a:rPr lang="en-US" sz="2000" b="1" dirty="0">
                <a:solidFill>
                  <a:srgbClr val="242A3A"/>
                </a:solidFill>
              </a:rPr>
              <a:t>Clement Steen</a:t>
            </a:r>
          </a:p>
          <a:p>
            <a:pPr marL="0" marR="0" lvl="1" fontAlgn="auto">
              <a:lnSpc>
                <a:spcPct val="80000"/>
              </a:lnSpc>
              <a:spcBef>
                <a:spcPct val="20000"/>
              </a:spcBef>
              <a:spcAft>
                <a:spcPts val="0"/>
              </a:spcAft>
              <a:buClrTx/>
              <a:buSzTx/>
              <a:tabLst/>
              <a:defRPr/>
            </a:pPr>
            <a:r>
              <a:rPr lang="en-US" sz="2000" b="1" dirty="0">
                <a:solidFill>
                  <a:srgbClr val="242A3A"/>
                </a:solidFill>
              </a:rPr>
              <a:t>	</a:t>
            </a:r>
            <a:r>
              <a:rPr lang="en-US" sz="2000" b="1" dirty="0" smtClean="0">
                <a:solidFill>
                  <a:srgbClr val="242A3A"/>
                </a:solidFill>
              </a:rPr>
              <a:t>	</a:t>
            </a:r>
            <a:r>
              <a:rPr lang="en-US" sz="2000" b="1" dirty="0">
                <a:solidFill>
                  <a:srgbClr val="242A3A"/>
                </a:solidFill>
              </a:rPr>
              <a:t>	</a:t>
            </a:r>
            <a:r>
              <a:rPr lang="en-US" sz="2000" b="1" dirty="0" smtClean="0">
                <a:solidFill>
                  <a:srgbClr val="242A3A"/>
                </a:solidFill>
              </a:rPr>
              <a:t>	- 1 </a:t>
            </a:r>
            <a:r>
              <a:rPr lang="en-US" sz="2000" b="1" dirty="0">
                <a:solidFill>
                  <a:srgbClr val="242A3A"/>
                </a:solidFill>
              </a:rPr>
              <a:t>vacancy</a:t>
            </a:r>
          </a:p>
          <a:p>
            <a:pPr marL="0" marR="0" lvl="1" fontAlgn="auto">
              <a:lnSpc>
                <a:spcPct val="80000"/>
              </a:lnSpc>
              <a:spcBef>
                <a:spcPct val="20000"/>
              </a:spcBef>
              <a:spcAft>
                <a:spcPts val="0"/>
              </a:spcAft>
              <a:buClrTx/>
              <a:buSzTx/>
              <a:tabLst/>
              <a:defRPr/>
            </a:pPr>
            <a:r>
              <a:rPr lang="en-US" sz="2000" b="1" dirty="0" smtClean="0">
                <a:solidFill>
                  <a:srgbClr val="242A3A"/>
                </a:solidFill>
              </a:rPr>
              <a:t>	</a:t>
            </a:r>
            <a:r>
              <a:rPr lang="en-US" sz="2000" b="1" dirty="0">
                <a:solidFill>
                  <a:srgbClr val="242A3A"/>
                </a:solidFill>
              </a:rPr>
              <a:t>	Executive Director  </a:t>
            </a:r>
            <a:r>
              <a:rPr lang="en-US" sz="2000" b="1" dirty="0" smtClean="0">
                <a:solidFill>
                  <a:srgbClr val="242A3A"/>
                </a:solidFill>
              </a:rPr>
              <a:t>-  Adrian </a:t>
            </a:r>
            <a:r>
              <a:rPr lang="en-US" sz="2000" b="1" dirty="0">
                <a:solidFill>
                  <a:srgbClr val="242A3A"/>
                </a:solidFill>
              </a:rPr>
              <a:t>Nettles</a:t>
            </a:r>
          </a:p>
          <a:p>
            <a:pPr marL="0" marR="0" lvl="1" fontAlgn="auto">
              <a:lnSpc>
                <a:spcPct val="80000"/>
              </a:lnSpc>
              <a:spcBef>
                <a:spcPct val="20000"/>
              </a:spcBef>
              <a:spcAft>
                <a:spcPts val="0"/>
              </a:spcAft>
              <a:buClrTx/>
              <a:buSzTx/>
              <a:tabLst/>
              <a:defRPr/>
            </a:pPr>
            <a:r>
              <a:rPr lang="en-US" sz="2000" b="1" dirty="0" smtClean="0">
                <a:solidFill>
                  <a:srgbClr val="242A3A"/>
                </a:solidFill>
              </a:rPr>
              <a:t>	</a:t>
            </a:r>
            <a:r>
              <a:rPr lang="en-US" sz="2000" b="1" dirty="0">
                <a:solidFill>
                  <a:srgbClr val="242A3A"/>
                </a:solidFill>
              </a:rPr>
              <a:t>	Deputy Executive Director  </a:t>
            </a:r>
            <a:r>
              <a:rPr lang="en-US" sz="2000" b="1" dirty="0" smtClean="0">
                <a:solidFill>
                  <a:srgbClr val="242A3A"/>
                </a:solidFill>
              </a:rPr>
              <a:t>-  Matt </a:t>
            </a:r>
            <a:r>
              <a:rPr lang="en-US" sz="2000" b="1" dirty="0">
                <a:solidFill>
                  <a:srgbClr val="242A3A"/>
                </a:solidFill>
              </a:rPr>
              <a:t>Chaplin</a:t>
            </a:r>
          </a:p>
          <a:p>
            <a:pPr marL="0" marR="0" lvl="1" fontAlgn="auto">
              <a:lnSpc>
                <a:spcPct val="80000"/>
              </a:lnSpc>
              <a:spcBef>
                <a:spcPct val="20000"/>
              </a:spcBef>
              <a:spcAft>
                <a:spcPts val="0"/>
              </a:spcAft>
              <a:buClrTx/>
              <a:buSzTx/>
              <a:tabLst/>
              <a:defRPr/>
            </a:pPr>
            <a:r>
              <a:rPr lang="en-US" sz="2000" b="1" dirty="0">
                <a:solidFill>
                  <a:srgbClr val="242A3A"/>
                </a:solidFill>
              </a:rPr>
              <a:t>	</a:t>
            </a:r>
            <a:r>
              <a:rPr lang="en-US" sz="2000" b="1" dirty="0" smtClean="0">
                <a:solidFill>
                  <a:srgbClr val="242A3A"/>
                </a:solidFill>
              </a:rPr>
              <a:t>	General </a:t>
            </a:r>
            <a:r>
              <a:rPr lang="en-US" sz="2000" b="1" dirty="0">
                <a:solidFill>
                  <a:srgbClr val="242A3A"/>
                </a:solidFill>
              </a:rPr>
              <a:t>Counsel </a:t>
            </a:r>
            <a:r>
              <a:rPr lang="en-US" sz="2000" b="1" dirty="0" smtClean="0">
                <a:solidFill>
                  <a:srgbClr val="242A3A"/>
                </a:solidFill>
              </a:rPr>
              <a:t> -  </a:t>
            </a:r>
            <a:r>
              <a:rPr lang="en-US" sz="2000" b="1" dirty="0">
                <a:solidFill>
                  <a:srgbClr val="242A3A"/>
                </a:solidFill>
              </a:rPr>
              <a:t>Clark Smith</a:t>
            </a:r>
          </a:p>
          <a:p>
            <a:pPr marL="0" marR="0" lvl="1" fontAlgn="auto">
              <a:lnSpc>
                <a:spcPct val="80000"/>
              </a:lnSpc>
              <a:spcBef>
                <a:spcPct val="20000"/>
              </a:spcBef>
              <a:spcAft>
                <a:spcPts val="0"/>
              </a:spcAft>
              <a:buClrTx/>
              <a:buSzTx/>
              <a:tabLst/>
              <a:defRPr/>
            </a:pPr>
            <a:r>
              <a:rPr lang="en-US" sz="1600" b="1" dirty="0">
                <a:solidFill>
                  <a:srgbClr val="242A3A"/>
                </a:solidFill>
              </a:rPr>
              <a:t>	</a:t>
            </a:r>
          </a:p>
          <a:p>
            <a:pPr marL="0" lvl="1">
              <a:lnSpc>
                <a:spcPct val="80000"/>
              </a:lnSpc>
              <a:spcBef>
                <a:spcPct val="20000"/>
              </a:spcBef>
              <a:defRPr/>
            </a:pPr>
            <a:r>
              <a:rPr lang="en-US" sz="2400" b="1" dirty="0" smtClean="0">
                <a:solidFill>
                  <a:schemeClr val="accent6">
                    <a:lumMod val="75000"/>
                  </a:schemeClr>
                </a:solidFill>
              </a:rPr>
              <a:t>	</a:t>
            </a:r>
            <a:r>
              <a:rPr lang="en-US" sz="2000" b="1" dirty="0" smtClean="0">
                <a:solidFill>
                  <a:schemeClr val="accent6">
                    <a:lumMod val="75000"/>
                  </a:schemeClr>
                </a:solidFill>
              </a:rPr>
              <a:t>What’s </a:t>
            </a:r>
            <a:r>
              <a:rPr lang="en-US" sz="2000" b="1" dirty="0">
                <a:solidFill>
                  <a:schemeClr val="accent6">
                    <a:lumMod val="75000"/>
                  </a:schemeClr>
                </a:solidFill>
              </a:rPr>
              <a:t>the website address ….?</a:t>
            </a:r>
          </a:p>
          <a:p>
            <a:pPr marL="0" lvl="1">
              <a:lnSpc>
                <a:spcPct val="80000"/>
              </a:lnSpc>
              <a:spcBef>
                <a:spcPct val="20000"/>
              </a:spcBef>
              <a:defRPr/>
            </a:pPr>
            <a:r>
              <a:rPr lang="en-US" sz="2400" b="1" dirty="0">
                <a:solidFill>
                  <a:schemeClr val="accent6">
                    <a:lumMod val="75000"/>
                  </a:schemeClr>
                </a:solidFill>
              </a:rPr>
              <a:t>	</a:t>
            </a:r>
            <a:r>
              <a:rPr lang="en-US" sz="2400" b="1" dirty="0" smtClean="0">
                <a:solidFill>
                  <a:schemeClr val="accent6">
                    <a:lumMod val="75000"/>
                  </a:schemeClr>
                </a:solidFill>
              </a:rPr>
              <a:t>	</a:t>
            </a:r>
            <a:r>
              <a:rPr lang="en-US" sz="2000" b="1" dirty="0" smtClean="0">
                <a:solidFill>
                  <a:schemeClr val="accent6">
                    <a:lumMod val="75000"/>
                  </a:schemeClr>
                </a:solidFill>
                <a:hlinkClick r:id="rId2"/>
              </a:rPr>
              <a:t>http</a:t>
            </a:r>
            <a:r>
              <a:rPr lang="en-US" sz="2000" b="1" dirty="0">
                <a:solidFill>
                  <a:schemeClr val="accent6">
                    <a:lumMod val="75000"/>
                  </a:schemeClr>
                </a:solidFill>
                <a:hlinkClick r:id="rId2"/>
              </a:rPr>
              <a:t>://</a:t>
            </a:r>
            <a:r>
              <a:rPr lang="en-US" sz="2000" b="1" dirty="0" smtClean="0">
                <a:solidFill>
                  <a:schemeClr val="accent6">
                    <a:lumMod val="75000"/>
                  </a:schemeClr>
                </a:solidFill>
                <a:hlinkClick r:id="rId2"/>
              </a:rPr>
              <a:t>www.tabc.texas.gov/index.asp</a:t>
            </a:r>
            <a:endParaRPr lang="en-US" sz="2000" b="1" dirty="0" smtClean="0">
              <a:solidFill>
                <a:schemeClr val="accent6">
                  <a:lumMod val="75000"/>
                </a:schemeClr>
              </a:solidFill>
            </a:endParaRPr>
          </a:p>
          <a:p>
            <a:pPr marL="0" lvl="1">
              <a:lnSpc>
                <a:spcPct val="80000"/>
              </a:lnSpc>
              <a:spcBef>
                <a:spcPct val="20000"/>
              </a:spcBef>
              <a:defRPr/>
            </a:pPr>
            <a:endParaRPr lang="en-US" sz="1900" b="1" dirty="0">
              <a:solidFill>
                <a:schemeClr val="accent6">
                  <a:lumMod val="75000"/>
                </a:schemeClr>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442" y="1551386"/>
            <a:ext cx="2522623" cy="581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Connector 8"/>
          <p:cNvCxnSpPr/>
          <p:nvPr/>
        </p:nvCxnSpPr>
        <p:spPr>
          <a:xfrm>
            <a:off x="982698" y="2514600"/>
            <a:ext cx="7258118" cy="0"/>
          </a:xfrm>
          <a:prstGeom prst="line">
            <a:avLst/>
          </a:prstGeom>
          <a:ln w="25400">
            <a:solidFill>
              <a:srgbClr val="143163"/>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68357" y="6641919"/>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Tree>
    <p:extLst>
      <p:ext uri="{BB962C8B-B14F-4D97-AF65-F5344CB8AC3E}">
        <p14:creationId xmlns:p14="http://schemas.microsoft.com/office/powerpoint/2010/main" val="1040349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152400"/>
            <a:ext cx="8229600" cy="1143000"/>
          </a:xfrm>
        </p:spPr>
        <p:txBody>
          <a:bodyPr>
            <a:normAutofit/>
          </a:bodyPr>
          <a:lstStyle/>
          <a:p>
            <a:r>
              <a:rPr lang="en-US" sz="3200" b="1" dirty="0" smtClean="0">
                <a:solidFill>
                  <a:srgbClr val="143163"/>
                </a:solidFill>
              </a:rPr>
              <a:t>Where Can I Find The Rules?</a:t>
            </a:r>
            <a:endParaRPr lang="en-US" sz="3200" b="1" dirty="0">
              <a:solidFill>
                <a:srgbClr val="143163"/>
              </a:solidFill>
            </a:endParaRPr>
          </a:p>
        </p:txBody>
      </p:sp>
      <p:sp>
        <p:nvSpPr>
          <p:cNvPr id="6" name="TextBox 5"/>
          <p:cNvSpPr txBox="1"/>
          <p:nvPr/>
        </p:nvSpPr>
        <p:spPr>
          <a:xfrm>
            <a:off x="230875"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8" name="TextBox 7"/>
          <p:cNvSpPr txBox="1"/>
          <p:nvPr/>
        </p:nvSpPr>
        <p:spPr>
          <a:xfrm>
            <a:off x="914400" y="1371600"/>
            <a:ext cx="7848599" cy="923330"/>
          </a:xfrm>
          <a:prstGeom prst="rect">
            <a:avLst/>
          </a:prstGeom>
          <a:noFill/>
        </p:spPr>
        <p:txBody>
          <a:bodyPr wrap="square" rtlCol="0">
            <a:spAutoFit/>
          </a:bodyPr>
          <a:lstStyle/>
          <a:p>
            <a:r>
              <a:rPr lang="en-US" b="1" dirty="0">
                <a:solidFill>
                  <a:schemeClr val="accent6">
                    <a:lumMod val="75000"/>
                  </a:schemeClr>
                </a:solidFill>
                <a:latin typeface="+mj-lt"/>
              </a:rPr>
              <a:t>Statutes: </a:t>
            </a:r>
            <a:r>
              <a:rPr lang="en-US" b="1" dirty="0">
                <a:solidFill>
                  <a:srgbClr val="002060"/>
                </a:solidFill>
                <a:latin typeface="+mj-lt"/>
                <a:hlinkClick r:id="rId2"/>
              </a:rPr>
              <a:t>https://</a:t>
            </a:r>
            <a:r>
              <a:rPr lang="en-US" b="1" dirty="0" smtClean="0">
                <a:solidFill>
                  <a:srgbClr val="002060"/>
                </a:solidFill>
                <a:latin typeface="+mj-lt"/>
                <a:hlinkClick r:id="rId2"/>
              </a:rPr>
              <a:t>www.tabc.state.tx.us/laws/code/85th/AllTitles.pdf</a:t>
            </a:r>
            <a:endParaRPr lang="en-US" b="1" dirty="0" smtClean="0">
              <a:solidFill>
                <a:srgbClr val="002060"/>
              </a:solidFill>
              <a:latin typeface="+mj-lt"/>
            </a:endParaRPr>
          </a:p>
          <a:p>
            <a:r>
              <a:rPr lang="en-US" b="1" dirty="0" smtClean="0">
                <a:solidFill>
                  <a:schemeClr val="accent6">
                    <a:lumMod val="75000"/>
                  </a:schemeClr>
                </a:solidFill>
                <a:latin typeface="+mj-lt"/>
              </a:rPr>
              <a:t>Rules</a:t>
            </a:r>
            <a:r>
              <a:rPr lang="en-US" b="1" dirty="0">
                <a:solidFill>
                  <a:schemeClr val="accent6">
                    <a:lumMod val="75000"/>
                  </a:schemeClr>
                </a:solidFill>
                <a:latin typeface="+mj-lt"/>
              </a:rPr>
              <a:t>:  </a:t>
            </a:r>
            <a:r>
              <a:rPr lang="en-US" b="1" dirty="0" smtClean="0">
                <a:solidFill>
                  <a:srgbClr val="002060"/>
                </a:solidFill>
                <a:latin typeface="+mj-lt"/>
                <a:hlinkClick r:id="rId3"/>
              </a:rPr>
              <a:t>https</a:t>
            </a:r>
            <a:r>
              <a:rPr lang="en-US" b="1" dirty="0">
                <a:solidFill>
                  <a:srgbClr val="002060"/>
                </a:solidFill>
                <a:latin typeface="+mj-lt"/>
                <a:hlinkClick r:id="rId3"/>
              </a:rPr>
              <a:t>://</a:t>
            </a:r>
            <a:r>
              <a:rPr lang="en-US" b="1" dirty="0" smtClean="0">
                <a:solidFill>
                  <a:srgbClr val="002060"/>
                </a:solidFill>
                <a:latin typeface="+mj-lt"/>
                <a:hlinkClick r:id="rId3"/>
              </a:rPr>
              <a:t>www.tabc.state.tx.us/laws/other/TABCRules.pdf</a:t>
            </a:r>
            <a:endParaRPr lang="en-US" b="1" dirty="0" smtClean="0">
              <a:solidFill>
                <a:srgbClr val="002060"/>
              </a:solidFill>
              <a:latin typeface="+mj-lt"/>
            </a:endParaRP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133534"/>
            <a:ext cx="6949594" cy="4341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819401" y="4114800"/>
            <a:ext cx="2133599" cy="457200"/>
          </a:xfrm>
          <a:prstGeom prst="straightConnector1">
            <a:avLst/>
          </a:prstGeom>
          <a:ln w="50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599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09600" y="152400"/>
            <a:ext cx="8229600" cy="1143000"/>
          </a:xfrm>
        </p:spPr>
        <p:txBody>
          <a:bodyPr>
            <a:normAutofit/>
          </a:bodyPr>
          <a:lstStyle/>
          <a:p>
            <a:r>
              <a:rPr lang="en-US" sz="3200" b="1" dirty="0" smtClean="0">
                <a:solidFill>
                  <a:srgbClr val="143163"/>
                </a:solidFill>
              </a:rPr>
              <a:t>Minimum Ages</a:t>
            </a:r>
            <a:endParaRPr lang="en-US" sz="3200" b="1" dirty="0">
              <a:solidFill>
                <a:srgbClr val="143163"/>
              </a:solidFill>
            </a:endParaRPr>
          </a:p>
        </p:txBody>
      </p:sp>
      <p:sp>
        <p:nvSpPr>
          <p:cNvPr id="7" name="TextBox 6"/>
          <p:cNvSpPr txBox="1"/>
          <p:nvPr/>
        </p:nvSpPr>
        <p:spPr>
          <a:xfrm>
            <a:off x="268357" y="6629400"/>
            <a:ext cx="8686800" cy="215444"/>
          </a:xfrm>
          <a:prstGeom prst="rect">
            <a:avLst/>
          </a:prstGeom>
          <a:noFill/>
        </p:spPr>
        <p:txBody>
          <a:bodyPr wrap="square" rtlCol="0">
            <a:spAutoFit/>
          </a:bodyPr>
          <a:lstStyle/>
          <a:p>
            <a:pPr algn="ctr"/>
            <a:r>
              <a:rPr lang="en-US" sz="800" dirty="0" smtClean="0"/>
              <a:t>This document </a:t>
            </a:r>
            <a:r>
              <a:rPr lang="en-US" sz="800" dirty="0"/>
              <a:t>contains confidential information conveyed by fintech.net.  Any dissemination, distribution, copying, or misrepresentation of the contents of this </a:t>
            </a:r>
            <a:r>
              <a:rPr lang="en-US" sz="800" dirty="0" smtClean="0"/>
              <a:t>document </a:t>
            </a:r>
            <a:r>
              <a:rPr lang="en-US" sz="800" dirty="0"/>
              <a:t>is strictly prohibited.</a:t>
            </a:r>
          </a:p>
        </p:txBody>
      </p:sp>
      <p:sp>
        <p:nvSpPr>
          <p:cNvPr id="6" name="Rectangle 5"/>
          <p:cNvSpPr/>
          <p:nvPr/>
        </p:nvSpPr>
        <p:spPr>
          <a:xfrm>
            <a:off x="936170" y="1371600"/>
            <a:ext cx="7750629" cy="5324535"/>
          </a:xfrm>
          <a:prstGeom prst="rect">
            <a:avLst/>
          </a:prstGeom>
        </p:spPr>
        <p:txBody>
          <a:bodyPr wrap="square">
            <a:spAutoFit/>
          </a:bodyPr>
          <a:lstStyle/>
          <a:p>
            <a:r>
              <a:rPr lang="en-US" sz="1600" b="1" dirty="0"/>
              <a:t>Sec. 106.09. EMPLOYMENT OF MINORS. </a:t>
            </a:r>
            <a:r>
              <a:rPr lang="en-US" sz="1600" dirty="0"/>
              <a:t>(a) Except as provided by Subsections (b), (c), (e) and (f), </a:t>
            </a:r>
            <a:r>
              <a:rPr lang="en-US" sz="1600" b="1" u="sng" dirty="0">
                <a:solidFill>
                  <a:srgbClr val="0070C0"/>
                </a:solidFill>
              </a:rPr>
              <a:t>no person may employ a person under 18 years of age</a:t>
            </a:r>
            <a:r>
              <a:rPr lang="en-US" sz="1600" b="1" dirty="0">
                <a:solidFill>
                  <a:srgbClr val="0070C0"/>
                </a:solidFill>
              </a:rPr>
              <a:t> </a:t>
            </a:r>
            <a:r>
              <a:rPr lang="en-US" sz="1600" dirty="0"/>
              <a:t>to sell, prepare, serve, or otherwise handle liquor, or to assist in doing so.</a:t>
            </a:r>
          </a:p>
          <a:p>
            <a:endParaRPr lang="en-US" sz="1600" dirty="0" smtClean="0"/>
          </a:p>
          <a:p>
            <a:pPr>
              <a:lnSpc>
                <a:spcPts val="1800"/>
              </a:lnSpc>
            </a:pPr>
            <a:r>
              <a:rPr lang="en-US" sz="1600" dirty="0" smtClean="0"/>
              <a:t>(</a:t>
            </a:r>
            <a:r>
              <a:rPr lang="en-US" sz="1600" dirty="0"/>
              <a:t>b) A holder of a </a:t>
            </a:r>
            <a:r>
              <a:rPr lang="en-US" sz="1600" b="1" dirty="0">
                <a:solidFill>
                  <a:srgbClr val="0070C0"/>
                </a:solidFill>
              </a:rPr>
              <a:t>wine only package store </a:t>
            </a:r>
            <a:r>
              <a:rPr lang="en-US" sz="1600" dirty="0"/>
              <a:t>permit </a:t>
            </a:r>
            <a:r>
              <a:rPr lang="en-US" sz="1600" b="1" dirty="0">
                <a:solidFill>
                  <a:srgbClr val="0070C0"/>
                </a:solidFill>
              </a:rPr>
              <a:t>may employ a person 16 years old or older </a:t>
            </a:r>
            <a:r>
              <a:rPr lang="en-US" sz="1600" dirty="0"/>
              <a:t>to work in any capacity</a:t>
            </a:r>
            <a:r>
              <a:rPr lang="en-US" sz="1600" dirty="0" smtClean="0"/>
              <a:t>.</a:t>
            </a:r>
          </a:p>
          <a:p>
            <a:pPr>
              <a:lnSpc>
                <a:spcPts val="1800"/>
              </a:lnSpc>
            </a:pPr>
            <a:endParaRPr lang="en-US" sz="1600" dirty="0" smtClean="0"/>
          </a:p>
          <a:p>
            <a:pPr>
              <a:lnSpc>
                <a:spcPts val="1800"/>
              </a:lnSpc>
            </a:pPr>
            <a:r>
              <a:rPr lang="en-US" sz="1600" dirty="0" smtClean="0"/>
              <a:t>(</a:t>
            </a:r>
            <a:r>
              <a:rPr lang="en-US" sz="1600" dirty="0"/>
              <a:t>c) A holder of a permit or license providing for the </a:t>
            </a:r>
            <a:r>
              <a:rPr lang="en-US" sz="1600" b="1" dirty="0">
                <a:solidFill>
                  <a:srgbClr val="0070C0"/>
                </a:solidFill>
              </a:rPr>
              <a:t>on-premises consumption </a:t>
            </a:r>
            <a:r>
              <a:rPr lang="en-US" sz="1600" dirty="0"/>
              <a:t>of alcoholic beverages </a:t>
            </a:r>
            <a:r>
              <a:rPr lang="en-US" sz="1600" b="1" dirty="0">
                <a:solidFill>
                  <a:srgbClr val="0070C0"/>
                </a:solidFill>
              </a:rPr>
              <a:t>may employ a person under 18 years of age </a:t>
            </a:r>
            <a:r>
              <a:rPr lang="en-US" sz="1600" dirty="0"/>
              <a:t>to work in any capacity </a:t>
            </a:r>
            <a:r>
              <a:rPr lang="en-US" sz="1600" b="1" dirty="0">
                <a:solidFill>
                  <a:schemeClr val="accent6">
                    <a:lumMod val="75000"/>
                  </a:schemeClr>
                </a:solidFill>
              </a:rPr>
              <a:t>other than the actual selling, preparing, or serving of alcoholic beverages</a:t>
            </a:r>
            <a:r>
              <a:rPr lang="en-US" sz="1600" b="1" dirty="0" smtClean="0">
                <a:solidFill>
                  <a:schemeClr val="accent6">
                    <a:lumMod val="75000"/>
                  </a:schemeClr>
                </a:solidFill>
              </a:rPr>
              <a:t>.</a:t>
            </a:r>
          </a:p>
          <a:p>
            <a:pPr>
              <a:lnSpc>
                <a:spcPts val="1800"/>
              </a:lnSpc>
            </a:pPr>
            <a:endParaRPr lang="en-US" sz="1600" dirty="0" smtClean="0"/>
          </a:p>
          <a:p>
            <a:pPr>
              <a:lnSpc>
                <a:spcPts val="1800"/>
              </a:lnSpc>
            </a:pPr>
            <a:r>
              <a:rPr lang="en-US" sz="1600" dirty="0" smtClean="0"/>
              <a:t>(</a:t>
            </a:r>
            <a:r>
              <a:rPr lang="en-US" sz="1600" dirty="0"/>
              <a:t>e) The holder of a permit or license providing for the </a:t>
            </a:r>
            <a:r>
              <a:rPr lang="en-US" sz="1600" b="1" dirty="0" smtClean="0">
                <a:solidFill>
                  <a:srgbClr val="0070C0"/>
                </a:solidFill>
              </a:rPr>
              <a:t>on-premises consumption </a:t>
            </a:r>
            <a:r>
              <a:rPr lang="en-US" sz="1600" dirty="0"/>
              <a:t>of alcoholic beverages </a:t>
            </a:r>
            <a:r>
              <a:rPr lang="en-US" sz="1600" b="1" dirty="0">
                <a:solidFill>
                  <a:srgbClr val="0070C0"/>
                </a:solidFill>
              </a:rPr>
              <a:t>who also holds a food and beverage certificate may employ a person under 18 years of age</a:t>
            </a:r>
            <a:r>
              <a:rPr lang="en-US" sz="1600" dirty="0"/>
              <a:t> to work </a:t>
            </a:r>
            <a:r>
              <a:rPr lang="en-US" sz="1600" b="1" dirty="0">
                <a:solidFill>
                  <a:srgbClr val="0070C0"/>
                </a:solidFill>
              </a:rPr>
              <a:t>as a cashier </a:t>
            </a:r>
            <a:r>
              <a:rPr lang="en-US" sz="1600" dirty="0"/>
              <a:t>for transactions involving the sale of alcoholic beverages if the alcoholic beverages are served by a person 18 years of age or older</a:t>
            </a:r>
            <a:r>
              <a:rPr lang="en-US" sz="1600" dirty="0" smtClean="0"/>
              <a:t>.</a:t>
            </a:r>
          </a:p>
          <a:p>
            <a:pPr>
              <a:lnSpc>
                <a:spcPts val="1800"/>
              </a:lnSpc>
            </a:pPr>
            <a:endParaRPr lang="en-US" sz="1600" dirty="0"/>
          </a:p>
          <a:p>
            <a:pPr>
              <a:lnSpc>
                <a:spcPts val="1800"/>
              </a:lnSpc>
            </a:pPr>
            <a:r>
              <a:rPr lang="en-US" sz="1600" dirty="0"/>
              <a:t>(f) The holder of a permit or license providing for the on-premises consumption of alcoholic beverages that derives less than 50 percent of its gross receipts for the premises from the sale or service of alcoholic beverages may employ a person under 18 years of age to work as a cashier for transactions involving the sale of alcoholic beverages if the alcoholic beverages are served by a person 18 years of age or older.</a:t>
            </a:r>
          </a:p>
          <a:p>
            <a:pPr>
              <a:lnSpc>
                <a:spcPts val="1800"/>
              </a:lnSpc>
            </a:pPr>
            <a:endParaRPr lang="en-US" sz="1600" dirty="0"/>
          </a:p>
        </p:txBody>
      </p:sp>
    </p:spTree>
    <p:extLst>
      <p:ext uri="{BB962C8B-B14F-4D97-AF65-F5344CB8AC3E}">
        <p14:creationId xmlns:p14="http://schemas.microsoft.com/office/powerpoint/2010/main" val="4132937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intech SL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Fintech SLRP</Template>
  <TotalTime>21716</TotalTime>
  <Words>2790</Words>
  <Application>Microsoft Office PowerPoint</Application>
  <PresentationFormat>On-screen Show (4:3)</PresentationFormat>
  <Paragraphs>303</Paragraphs>
  <Slides>28</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28</vt:i4>
      </vt:variant>
    </vt:vector>
  </HeadingPairs>
  <TitlesOfParts>
    <vt:vector size="37" baseType="lpstr">
      <vt:lpstr>맑은 고딕</vt:lpstr>
      <vt:lpstr>Arial</vt:lpstr>
      <vt:lpstr>Calibri</vt:lpstr>
      <vt:lpstr>Century Gothic</vt:lpstr>
      <vt:lpstr>Wingdings</vt:lpstr>
      <vt:lpstr>Fintech SLRP</vt:lpstr>
      <vt:lpstr>Custom Design</vt:lpstr>
      <vt:lpstr>2_Custom Design</vt:lpstr>
      <vt:lpstr>1_Custom Design</vt:lpstr>
      <vt:lpstr>PowerPoint Presentation</vt:lpstr>
      <vt:lpstr>Presenters</vt:lpstr>
      <vt:lpstr>Agenda</vt:lpstr>
      <vt:lpstr>Alcohol In The Early Days</vt:lpstr>
      <vt:lpstr>Prohibition and Repeal</vt:lpstr>
      <vt:lpstr>3 Tier System</vt:lpstr>
      <vt:lpstr>Who’s In Charge?</vt:lpstr>
      <vt:lpstr>Where Can I Find The Rules?</vt:lpstr>
      <vt:lpstr>Minimum Ages</vt:lpstr>
      <vt:lpstr>Serving Minors at On-Premise Locations</vt:lpstr>
      <vt:lpstr>Serving Minors in Texas</vt:lpstr>
      <vt:lpstr>Gaming and Contests</vt:lpstr>
      <vt:lpstr>Product Integrity and Tax Stamps</vt:lpstr>
      <vt:lpstr>Limitations for Advertising Prices</vt:lpstr>
      <vt:lpstr>Offers to Help With Advertising</vt:lpstr>
      <vt:lpstr>Drink Specials</vt:lpstr>
      <vt:lpstr>Drink Specials (… continued)</vt:lpstr>
      <vt:lpstr>Drink Specials (… continued)</vt:lpstr>
      <vt:lpstr>Payment Terms – Wine &amp; Spirits</vt:lpstr>
      <vt:lpstr>Payment Terms – Beer</vt:lpstr>
      <vt:lpstr>Alcohol Delivery to Consumers</vt:lpstr>
      <vt:lpstr>Restrictions On Returning Alcohol</vt:lpstr>
      <vt:lpstr>Recordkeeping</vt:lpstr>
      <vt:lpstr>Reporting Requirements</vt:lpstr>
      <vt:lpstr>Licensing – Considerations for New Locations</vt:lpstr>
      <vt:lpstr>Safe Harbor (“Get Out of Jail Free” Card)</vt:lpstr>
      <vt:lpstr>Other Things to Consider</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Carbone</dc:creator>
  <cp:lastModifiedBy>Chamblee, Catherine J.</cp:lastModifiedBy>
  <cp:revision>270</cp:revision>
  <dcterms:created xsi:type="dcterms:W3CDTF">2016-04-06T19:52:18Z</dcterms:created>
  <dcterms:modified xsi:type="dcterms:W3CDTF">2019-02-11T18:03:44Z</dcterms:modified>
</cp:coreProperties>
</file>